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59" r:id="rId3"/>
  </p:sldIdLst>
  <p:sldSz cx="15335250" cy="10907713"/>
  <p:notesSz cx="1436846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FFCC"/>
    <a:srgbClr val="EBFFFF"/>
    <a:srgbClr val="33CC33"/>
    <a:srgbClr val="EBFFEB"/>
    <a:srgbClr val="FFEBD6"/>
    <a:srgbClr val="FF9900"/>
    <a:srgbClr val="EBEBFF"/>
    <a:srgbClr val="FF0066"/>
    <a:srgbClr val="FF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660"/>
  </p:normalViewPr>
  <p:slideViewPr>
    <p:cSldViewPr snapToGrid="0">
      <p:cViewPr varScale="1">
        <p:scale>
          <a:sx n="53" d="100"/>
          <a:sy n="53" d="100"/>
        </p:scale>
        <p:origin x="14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0144" y="1785129"/>
            <a:ext cx="13034963" cy="3797500"/>
          </a:xfrm>
        </p:spPr>
        <p:txBody>
          <a:bodyPr anchor="b"/>
          <a:lstStyle>
            <a:lvl1pPr algn="ctr">
              <a:defRPr sz="9543"/>
            </a:lvl1pPr>
          </a:lstStyle>
          <a:p>
            <a:r>
              <a:rPr lang="ja-JP" altLang="en-US"/>
              <a:t>マスター タイトルの書式設定</a:t>
            </a:r>
            <a:endParaRPr lang="en-US" dirty="0"/>
          </a:p>
        </p:txBody>
      </p:sp>
      <p:sp>
        <p:nvSpPr>
          <p:cNvPr id="3" name="Subtitle 2"/>
          <p:cNvSpPr>
            <a:spLocks noGrp="1"/>
          </p:cNvSpPr>
          <p:nvPr>
            <p:ph type="subTitle" idx="1"/>
          </p:nvPr>
        </p:nvSpPr>
        <p:spPr>
          <a:xfrm>
            <a:off x="1916906" y="5729075"/>
            <a:ext cx="11501438" cy="2633505"/>
          </a:xfrm>
        </p:spPr>
        <p:txBody>
          <a:bodyPr/>
          <a:lstStyle>
            <a:lvl1pPr marL="0" indent="0" algn="ctr">
              <a:buNone/>
              <a:defRPr sz="3817"/>
            </a:lvl1pPr>
            <a:lvl2pPr marL="727177" indent="0" algn="ctr">
              <a:buNone/>
              <a:defRPr sz="3181"/>
            </a:lvl2pPr>
            <a:lvl3pPr marL="1454353" indent="0" algn="ctr">
              <a:buNone/>
              <a:defRPr sz="2863"/>
            </a:lvl3pPr>
            <a:lvl4pPr marL="2181530" indent="0" algn="ctr">
              <a:buNone/>
              <a:defRPr sz="2545"/>
            </a:lvl4pPr>
            <a:lvl5pPr marL="2908706" indent="0" algn="ctr">
              <a:buNone/>
              <a:defRPr sz="2545"/>
            </a:lvl5pPr>
            <a:lvl6pPr marL="3635883" indent="0" algn="ctr">
              <a:buNone/>
              <a:defRPr sz="2545"/>
            </a:lvl6pPr>
            <a:lvl7pPr marL="4363060" indent="0" algn="ctr">
              <a:buNone/>
              <a:defRPr sz="2545"/>
            </a:lvl7pPr>
            <a:lvl8pPr marL="5090236" indent="0" algn="ctr">
              <a:buNone/>
              <a:defRPr sz="2545"/>
            </a:lvl8pPr>
            <a:lvl9pPr marL="5817413" indent="0" algn="ctr">
              <a:buNone/>
              <a:defRPr sz="254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22659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427117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4289" y="580735"/>
            <a:ext cx="3306663"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54299" y="580735"/>
            <a:ext cx="9728299"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198383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411952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46312" y="2719357"/>
            <a:ext cx="13226653" cy="4537305"/>
          </a:xfrm>
        </p:spPr>
        <p:txBody>
          <a:bodyPr anchor="b"/>
          <a:lstStyle>
            <a:lvl1pPr>
              <a:defRPr sz="954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46312" y="7299586"/>
            <a:ext cx="13226653" cy="2386061"/>
          </a:xfrm>
        </p:spPr>
        <p:txBody>
          <a:bodyPr/>
          <a:lstStyle>
            <a:lvl1pPr marL="0" indent="0">
              <a:buNone/>
              <a:defRPr sz="3817">
                <a:solidFill>
                  <a:schemeClr val="tx1"/>
                </a:solidFill>
              </a:defRPr>
            </a:lvl1pPr>
            <a:lvl2pPr marL="727177" indent="0">
              <a:buNone/>
              <a:defRPr sz="3181">
                <a:solidFill>
                  <a:schemeClr val="tx1">
                    <a:tint val="75000"/>
                  </a:schemeClr>
                </a:solidFill>
              </a:defRPr>
            </a:lvl2pPr>
            <a:lvl3pPr marL="1454353" indent="0">
              <a:buNone/>
              <a:defRPr sz="2863">
                <a:solidFill>
                  <a:schemeClr val="tx1">
                    <a:tint val="75000"/>
                  </a:schemeClr>
                </a:solidFill>
              </a:defRPr>
            </a:lvl3pPr>
            <a:lvl4pPr marL="2181530" indent="0">
              <a:buNone/>
              <a:defRPr sz="2545">
                <a:solidFill>
                  <a:schemeClr val="tx1">
                    <a:tint val="75000"/>
                  </a:schemeClr>
                </a:solidFill>
              </a:defRPr>
            </a:lvl4pPr>
            <a:lvl5pPr marL="2908706" indent="0">
              <a:buNone/>
              <a:defRPr sz="2545">
                <a:solidFill>
                  <a:schemeClr val="tx1">
                    <a:tint val="75000"/>
                  </a:schemeClr>
                </a:solidFill>
              </a:defRPr>
            </a:lvl5pPr>
            <a:lvl6pPr marL="3635883" indent="0">
              <a:buNone/>
              <a:defRPr sz="2545">
                <a:solidFill>
                  <a:schemeClr val="tx1">
                    <a:tint val="75000"/>
                  </a:schemeClr>
                </a:solidFill>
              </a:defRPr>
            </a:lvl6pPr>
            <a:lvl7pPr marL="4363060" indent="0">
              <a:buNone/>
              <a:defRPr sz="2545">
                <a:solidFill>
                  <a:schemeClr val="tx1">
                    <a:tint val="75000"/>
                  </a:schemeClr>
                </a:solidFill>
              </a:defRPr>
            </a:lvl7pPr>
            <a:lvl8pPr marL="5090236" indent="0">
              <a:buNone/>
              <a:defRPr sz="2545">
                <a:solidFill>
                  <a:schemeClr val="tx1">
                    <a:tint val="75000"/>
                  </a:schemeClr>
                </a:solidFill>
              </a:defRPr>
            </a:lvl8pPr>
            <a:lvl9pPr marL="5817413" indent="0">
              <a:buNone/>
              <a:defRPr sz="254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229287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54299" y="2903673"/>
            <a:ext cx="6517481"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763470" y="2903673"/>
            <a:ext cx="6517481"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170565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56296" y="580737"/>
            <a:ext cx="1322665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56297" y="2673905"/>
            <a:ext cx="6487529" cy="1310440"/>
          </a:xfrm>
        </p:spPr>
        <p:txBody>
          <a:bodyPr anchor="b"/>
          <a:lstStyle>
            <a:lvl1pPr marL="0" indent="0">
              <a:buNone/>
              <a:defRPr sz="3817" b="1"/>
            </a:lvl1pPr>
            <a:lvl2pPr marL="727177" indent="0">
              <a:buNone/>
              <a:defRPr sz="3181" b="1"/>
            </a:lvl2pPr>
            <a:lvl3pPr marL="1454353" indent="0">
              <a:buNone/>
              <a:defRPr sz="2863" b="1"/>
            </a:lvl3pPr>
            <a:lvl4pPr marL="2181530" indent="0">
              <a:buNone/>
              <a:defRPr sz="2545" b="1"/>
            </a:lvl4pPr>
            <a:lvl5pPr marL="2908706" indent="0">
              <a:buNone/>
              <a:defRPr sz="2545" b="1"/>
            </a:lvl5pPr>
            <a:lvl6pPr marL="3635883" indent="0">
              <a:buNone/>
              <a:defRPr sz="2545" b="1"/>
            </a:lvl6pPr>
            <a:lvl7pPr marL="4363060" indent="0">
              <a:buNone/>
              <a:defRPr sz="2545" b="1"/>
            </a:lvl7pPr>
            <a:lvl8pPr marL="5090236" indent="0">
              <a:buNone/>
              <a:defRPr sz="2545" b="1"/>
            </a:lvl8pPr>
            <a:lvl9pPr marL="5817413" indent="0">
              <a:buNone/>
              <a:defRPr sz="2545" b="1"/>
            </a:lvl9pPr>
          </a:lstStyle>
          <a:p>
            <a:pPr lvl="0"/>
            <a:r>
              <a:rPr lang="ja-JP" altLang="en-US"/>
              <a:t>マスター テキストの書式設定</a:t>
            </a:r>
          </a:p>
        </p:txBody>
      </p:sp>
      <p:sp>
        <p:nvSpPr>
          <p:cNvPr id="4" name="Content Placeholder 3"/>
          <p:cNvSpPr>
            <a:spLocks noGrp="1"/>
          </p:cNvSpPr>
          <p:nvPr>
            <p:ph sz="half" idx="2"/>
          </p:nvPr>
        </p:nvSpPr>
        <p:spPr>
          <a:xfrm>
            <a:off x="1056297" y="3984345"/>
            <a:ext cx="6487529"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763471" y="2673905"/>
            <a:ext cx="6519479" cy="1310440"/>
          </a:xfrm>
        </p:spPr>
        <p:txBody>
          <a:bodyPr anchor="b"/>
          <a:lstStyle>
            <a:lvl1pPr marL="0" indent="0">
              <a:buNone/>
              <a:defRPr sz="3817" b="1"/>
            </a:lvl1pPr>
            <a:lvl2pPr marL="727177" indent="0">
              <a:buNone/>
              <a:defRPr sz="3181" b="1"/>
            </a:lvl2pPr>
            <a:lvl3pPr marL="1454353" indent="0">
              <a:buNone/>
              <a:defRPr sz="2863" b="1"/>
            </a:lvl3pPr>
            <a:lvl4pPr marL="2181530" indent="0">
              <a:buNone/>
              <a:defRPr sz="2545" b="1"/>
            </a:lvl4pPr>
            <a:lvl5pPr marL="2908706" indent="0">
              <a:buNone/>
              <a:defRPr sz="2545" b="1"/>
            </a:lvl5pPr>
            <a:lvl6pPr marL="3635883" indent="0">
              <a:buNone/>
              <a:defRPr sz="2545" b="1"/>
            </a:lvl6pPr>
            <a:lvl7pPr marL="4363060" indent="0">
              <a:buNone/>
              <a:defRPr sz="2545" b="1"/>
            </a:lvl7pPr>
            <a:lvl8pPr marL="5090236" indent="0">
              <a:buNone/>
              <a:defRPr sz="2545" b="1"/>
            </a:lvl8pPr>
            <a:lvl9pPr marL="5817413" indent="0">
              <a:buNone/>
              <a:defRPr sz="2545" b="1"/>
            </a:lvl9pPr>
          </a:lstStyle>
          <a:p>
            <a:pPr lvl="0"/>
            <a:r>
              <a:rPr lang="ja-JP" altLang="en-US"/>
              <a:t>マスター テキストの書式設定</a:t>
            </a:r>
          </a:p>
        </p:txBody>
      </p:sp>
      <p:sp>
        <p:nvSpPr>
          <p:cNvPr id="6" name="Content Placeholder 5"/>
          <p:cNvSpPr>
            <a:spLocks noGrp="1"/>
          </p:cNvSpPr>
          <p:nvPr>
            <p:ph sz="quarter" idx="4"/>
          </p:nvPr>
        </p:nvSpPr>
        <p:spPr>
          <a:xfrm>
            <a:off x="7763471" y="3984345"/>
            <a:ext cx="6519479"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29174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355064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78761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56296" y="727181"/>
            <a:ext cx="4946017" cy="2545133"/>
          </a:xfrm>
        </p:spPr>
        <p:txBody>
          <a:bodyPr anchor="b"/>
          <a:lstStyle>
            <a:lvl1pPr>
              <a:defRPr sz="5090"/>
            </a:lvl1pPr>
          </a:lstStyle>
          <a:p>
            <a:r>
              <a:rPr lang="ja-JP" altLang="en-US"/>
              <a:t>マスター タイトルの書式設定</a:t>
            </a:r>
            <a:endParaRPr lang="en-US" dirty="0"/>
          </a:p>
        </p:txBody>
      </p:sp>
      <p:sp>
        <p:nvSpPr>
          <p:cNvPr id="3" name="Content Placeholder 2"/>
          <p:cNvSpPr>
            <a:spLocks noGrp="1"/>
          </p:cNvSpPr>
          <p:nvPr>
            <p:ph idx="1"/>
          </p:nvPr>
        </p:nvSpPr>
        <p:spPr>
          <a:xfrm>
            <a:off x="6519479" y="1570511"/>
            <a:ext cx="7763470" cy="7751546"/>
          </a:xfrm>
        </p:spPr>
        <p:txBody>
          <a:bodyPr/>
          <a:lstStyle>
            <a:lvl1pPr>
              <a:defRPr sz="5090"/>
            </a:lvl1pPr>
            <a:lvl2pPr>
              <a:defRPr sz="4453"/>
            </a:lvl2pPr>
            <a:lvl3pPr>
              <a:defRPr sz="3817"/>
            </a:lvl3pPr>
            <a:lvl4pPr>
              <a:defRPr sz="3181"/>
            </a:lvl4pPr>
            <a:lvl5pPr>
              <a:defRPr sz="3181"/>
            </a:lvl5pPr>
            <a:lvl6pPr>
              <a:defRPr sz="3181"/>
            </a:lvl6pPr>
            <a:lvl7pPr>
              <a:defRPr sz="3181"/>
            </a:lvl7pPr>
            <a:lvl8pPr>
              <a:defRPr sz="3181"/>
            </a:lvl8pPr>
            <a:lvl9pPr>
              <a:defRPr sz="318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56296" y="3272314"/>
            <a:ext cx="4946017" cy="6062366"/>
          </a:xfrm>
        </p:spPr>
        <p:txBody>
          <a:bodyPr/>
          <a:lstStyle>
            <a:lvl1pPr marL="0" indent="0">
              <a:buNone/>
              <a:defRPr sz="2545"/>
            </a:lvl1pPr>
            <a:lvl2pPr marL="727177" indent="0">
              <a:buNone/>
              <a:defRPr sz="2227"/>
            </a:lvl2pPr>
            <a:lvl3pPr marL="1454353" indent="0">
              <a:buNone/>
              <a:defRPr sz="1909"/>
            </a:lvl3pPr>
            <a:lvl4pPr marL="2181530" indent="0">
              <a:buNone/>
              <a:defRPr sz="1591"/>
            </a:lvl4pPr>
            <a:lvl5pPr marL="2908706" indent="0">
              <a:buNone/>
              <a:defRPr sz="1591"/>
            </a:lvl5pPr>
            <a:lvl6pPr marL="3635883" indent="0">
              <a:buNone/>
              <a:defRPr sz="1591"/>
            </a:lvl6pPr>
            <a:lvl7pPr marL="4363060" indent="0">
              <a:buNone/>
              <a:defRPr sz="1591"/>
            </a:lvl7pPr>
            <a:lvl8pPr marL="5090236" indent="0">
              <a:buNone/>
              <a:defRPr sz="1591"/>
            </a:lvl8pPr>
            <a:lvl9pPr marL="5817413" indent="0">
              <a:buNone/>
              <a:defRPr sz="15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18834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56296" y="727181"/>
            <a:ext cx="4946017" cy="2545133"/>
          </a:xfrm>
        </p:spPr>
        <p:txBody>
          <a:bodyPr anchor="b"/>
          <a:lstStyle>
            <a:lvl1pPr>
              <a:defRPr sz="509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519479" y="1570511"/>
            <a:ext cx="7763470" cy="7751546"/>
          </a:xfrm>
        </p:spPr>
        <p:txBody>
          <a:bodyPr anchor="t"/>
          <a:lstStyle>
            <a:lvl1pPr marL="0" indent="0">
              <a:buNone/>
              <a:defRPr sz="5090"/>
            </a:lvl1pPr>
            <a:lvl2pPr marL="727177" indent="0">
              <a:buNone/>
              <a:defRPr sz="4453"/>
            </a:lvl2pPr>
            <a:lvl3pPr marL="1454353" indent="0">
              <a:buNone/>
              <a:defRPr sz="3817"/>
            </a:lvl3pPr>
            <a:lvl4pPr marL="2181530" indent="0">
              <a:buNone/>
              <a:defRPr sz="3181"/>
            </a:lvl4pPr>
            <a:lvl5pPr marL="2908706" indent="0">
              <a:buNone/>
              <a:defRPr sz="3181"/>
            </a:lvl5pPr>
            <a:lvl6pPr marL="3635883" indent="0">
              <a:buNone/>
              <a:defRPr sz="3181"/>
            </a:lvl6pPr>
            <a:lvl7pPr marL="4363060" indent="0">
              <a:buNone/>
              <a:defRPr sz="3181"/>
            </a:lvl7pPr>
            <a:lvl8pPr marL="5090236" indent="0">
              <a:buNone/>
              <a:defRPr sz="3181"/>
            </a:lvl8pPr>
            <a:lvl9pPr marL="5817413" indent="0">
              <a:buNone/>
              <a:defRPr sz="318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56296" y="3272314"/>
            <a:ext cx="4946017" cy="6062366"/>
          </a:xfrm>
        </p:spPr>
        <p:txBody>
          <a:bodyPr/>
          <a:lstStyle>
            <a:lvl1pPr marL="0" indent="0">
              <a:buNone/>
              <a:defRPr sz="2545"/>
            </a:lvl1pPr>
            <a:lvl2pPr marL="727177" indent="0">
              <a:buNone/>
              <a:defRPr sz="2227"/>
            </a:lvl2pPr>
            <a:lvl3pPr marL="1454353" indent="0">
              <a:buNone/>
              <a:defRPr sz="1909"/>
            </a:lvl3pPr>
            <a:lvl4pPr marL="2181530" indent="0">
              <a:buNone/>
              <a:defRPr sz="1591"/>
            </a:lvl4pPr>
            <a:lvl5pPr marL="2908706" indent="0">
              <a:buNone/>
              <a:defRPr sz="1591"/>
            </a:lvl5pPr>
            <a:lvl6pPr marL="3635883" indent="0">
              <a:buNone/>
              <a:defRPr sz="1591"/>
            </a:lvl6pPr>
            <a:lvl7pPr marL="4363060" indent="0">
              <a:buNone/>
              <a:defRPr sz="1591"/>
            </a:lvl7pPr>
            <a:lvl8pPr marL="5090236" indent="0">
              <a:buNone/>
              <a:defRPr sz="1591"/>
            </a:lvl8pPr>
            <a:lvl9pPr marL="5817413" indent="0">
              <a:buNone/>
              <a:defRPr sz="1591"/>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482180-4576-4119-AF9D-3F3999E5B1F1}" type="datetimeFigureOut">
              <a:rPr kumimoji="1" lang="ja-JP" altLang="en-US" smtClean="0"/>
              <a:t>2025/3/4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268309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4299" y="580737"/>
            <a:ext cx="1322665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54299" y="2903673"/>
            <a:ext cx="1322665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54299" y="10109836"/>
            <a:ext cx="3450431" cy="580735"/>
          </a:xfrm>
          <a:prstGeom prst="rect">
            <a:avLst/>
          </a:prstGeom>
        </p:spPr>
        <p:txBody>
          <a:bodyPr vert="horz" lIns="91440" tIns="45720" rIns="91440" bIns="45720" rtlCol="0" anchor="ctr"/>
          <a:lstStyle>
            <a:lvl1pPr algn="l">
              <a:defRPr sz="1909">
                <a:solidFill>
                  <a:schemeClr val="tx1">
                    <a:tint val="75000"/>
                  </a:schemeClr>
                </a:solidFill>
              </a:defRPr>
            </a:lvl1pPr>
          </a:lstStyle>
          <a:p>
            <a:fld id="{F1482180-4576-4119-AF9D-3F3999E5B1F1}" type="datetimeFigureOut">
              <a:rPr kumimoji="1" lang="ja-JP" altLang="en-US" smtClean="0"/>
              <a:t>2025/3/4</a:t>
            </a:fld>
            <a:endParaRPr kumimoji="1" lang="ja-JP" altLang="en-US"/>
          </a:p>
        </p:txBody>
      </p:sp>
      <p:sp>
        <p:nvSpPr>
          <p:cNvPr id="5" name="Footer Placeholder 4"/>
          <p:cNvSpPr>
            <a:spLocks noGrp="1"/>
          </p:cNvSpPr>
          <p:nvPr>
            <p:ph type="ftr" sz="quarter" idx="3"/>
          </p:nvPr>
        </p:nvSpPr>
        <p:spPr>
          <a:xfrm>
            <a:off x="5079802" y="10109836"/>
            <a:ext cx="5175647" cy="580735"/>
          </a:xfrm>
          <a:prstGeom prst="rect">
            <a:avLst/>
          </a:prstGeom>
        </p:spPr>
        <p:txBody>
          <a:bodyPr vert="horz" lIns="91440" tIns="45720" rIns="91440" bIns="45720" rtlCol="0" anchor="ctr"/>
          <a:lstStyle>
            <a:lvl1pPr algn="ctr">
              <a:defRPr sz="190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830520" y="10109836"/>
            <a:ext cx="3450431" cy="580735"/>
          </a:xfrm>
          <a:prstGeom prst="rect">
            <a:avLst/>
          </a:prstGeom>
        </p:spPr>
        <p:txBody>
          <a:bodyPr vert="horz" lIns="91440" tIns="45720" rIns="91440" bIns="45720" rtlCol="0" anchor="ctr"/>
          <a:lstStyle>
            <a:lvl1pPr algn="r">
              <a:defRPr sz="1909">
                <a:solidFill>
                  <a:schemeClr val="tx1">
                    <a:tint val="75000"/>
                  </a:schemeClr>
                </a:solidFill>
              </a:defRPr>
            </a:lvl1pPr>
          </a:lstStyle>
          <a:p>
            <a:fld id="{2FCE3E2F-439A-4C2D-A2B2-1A756242BBC2}" type="slidenum">
              <a:rPr kumimoji="1" lang="ja-JP" altLang="en-US" smtClean="0"/>
              <a:t>‹#›</a:t>
            </a:fld>
            <a:endParaRPr kumimoji="1" lang="ja-JP" altLang="en-US"/>
          </a:p>
        </p:txBody>
      </p:sp>
    </p:spTree>
    <p:extLst>
      <p:ext uri="{BB962C8B-B14F-4D97-AF65-F5344CB8AC3E}">
        <p14:creationId xmlns:p14="http://schemas.microsoft.com/office/powerpoint/2010/main" val="1388806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54353" rtl="0" eaLnBrk="1" latinLnBrk="0" hangingPunct="1">
        <a:lnSpc>
          <a:spcPct val="90000"/>
        </a:lnSpc>
        <a:spcBef>
          <a:spcPct val="0"/>
        </a:spcBef>
        <a:buNone/>
        <a:defRPr kumimoji="1" sz="6998" kern="1200">
          <a:solidFill>
            <a:schemeClr val="tx1"/>
          </a:solidFill>
          <a:latin typeface="+mj-lt"/>
          <a:ea typeface="+mj-ea"/>
          <a:cs typeface="+mj-cs"/>
        </a:defRPr>
      </a:lvl1pPr>
    </p:titleStyle>
    <p:bodyStyle>
      <a:lvl1pPr marL="363588" indent="-363588" algn="l" defTabSz="1454353" rtl="0" eaLnBrk="1" latinLnBrk="0" hangingPunct="1">
        <a:lnSpc>
          <a:spcPct val="90000"/>
        </a:lnSpc>
        <a:spcBef>
          <a:spcPts val="1591"/>
        </a:spcBef>
        <a:buFont typeface="Arial" panose="020B0604020202020204" pitchFamily="34" charset="0"/>
        <a:buChar char="•"/>
        <a:defRPr kumimoji="1" sz="4453" kern="1200">
          <a:solidFill>
            <a:schemeClr val="tx1"/>
          </a:solidFill>
          <a:latin typeface="+mn-lt"/>
          <a:ea typeface="+mn-ea"/>
          <a:cs typeface="+mn-cs"/>
        </a:defRPr>
      </a:lvl1pPr>
      <a:lvl2pPr marL="1090765" indent="-363588" algn="l" defTabSz="1454353" rtl="0" eaLnBrk="1" latinLnBrk="0" hangingPunct="1">
        <a:lnSpc>
          <a:spcPct val="90000"/>
        </a:lnSpc>
        <a:spcBef>
          <a:spcPts val="795"/>
        </a:spcBef>
        <a:buFont typeface="Arial" panose="020B0604020202020204" pitchFamily="34" charset="0"/>
        <a:buChar char="•"/>
        <a:defRPr kumimoji="1" sz="3817" kern="1200">
          <a:solidFill>
            <a:schemeClr val="tx1"/>
          </a:solidFill>
          <a:latin typeface="+mn-lt"/>
          <a:ea typeface="+mn-ea"/>
          <a:cs typeface="+mn-cs"/>
        </a:defRPr>
      </a:lvl2pPr>
      <a:lvl3pPr marL="1817942" indent="-363588" algn="l" defTabSz="1454353" rtl="0" eaLnBrk="1" latinLnBrk="0" hangingPunct="1">
        <a:lnSpc>
          <a:spcPct val="90000"/>
        </a:lnSpc>
        <a:spcBef>
          <a:spcPts val="795"/>
        </a:spcBef>
        <a:buFont typeface="Arial" panose="020B0604020202020204" pitchFamily="34" charset="0"/>
        <a:buChar char="•"/>
        <a:defRPr kumimoji="1" sz="3181" kern="1200">
          <a:solidFill>
            <a:schemeClr val="tx1"/>
          </a:solidFill>
          <a:latin typeface="+mn-lt"/>
          <a:ea typeface="+mn-ea"/>
          <a:cs typeface="+mn-cs"/>
        </a:defRPr>
      </a:lvl3pPr>
      <a:lvl4pPr marL="2545118" indent="-363588" algn="l" defTabSz="1454353"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4pPr>
      <a:lvl5pPr marL="3272295" indent="-363588" algn="l" defTabSz="1454353"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5pPr>
      <a:lvl6pPr marL="3999471" indent="-363588" algn="l" defTabSz="1454353"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6pPr>
      <a:lvl7pPr marL="4726648" indent="-363588" algn="l" defTabSz="1454353"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7pPr>
      <a:lvl8pPr marL="5453825" indent="-363588" algn="l" defTabSz="1454353"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8pPr>
      <a:lvl9pPr marL="6181001" indent="-363588" algn="l" defTabSz="1454353" rtl="0" eaLnBrk="1" latinLnBrk="0" hangingPunct="1">
        <a:lnSpc>
          <a:spcPct val="90000"/>
        </a:lnSpc>
        <a:spcBef>
          <a:spcPts val="795"/>
        </a:spcBef>
        <a:buFont typeface="Arial" panose="020B0604020202020204" pitchFamily="34" charset="0"/>
        <a:buChar char="•"/>
        <a:defRPr kumimoji="1" sz="2863" kern="1200">
          <a:solidFill>
            <a:schemeClr val="tx1"/>
          </a:solidFill>
          <a:latin typeface="+mn-lt"/>
          <a:ea typeface="+mn-ea"/>
          <a:cs typeface="+mn-cs"/>
        </a:defRPr>
      </a:lvl9pPr>
    </p:bodyStyle>
    <p:otherStyle>
      <a:defPPr>
        <a:defRPr lang="en-US"/>
      </a:defPPr>
      <a:lvl1pPr marL="0" algn="l" defTabSz="1454353" rtl="0" eaLnBrk="1" latinLnBrk="0" hangingPunct="1">
        <a:defRPr kumimoji="1" sz="2863" kern="1200">
          <a:solidFill>
            <a:schemeClr val="tx1"/>
          </a:solidFill>
          <a:latin typeface="+mn-lt"/>
          <a:ea typeface="+mn-ea"/>
          <a:cs typeface="+mn-cs"/>
        </a:defRPr>
      </a:lvl1pPr>
      <a:lvl2pPr marL="727177" algn="l" defTabSz="1454353" rtl="0" eaLnBrk="1" latinLnBrk="0" hangingPunct="1">
        <a:defRPr kumimoji="1" sz="2863" kern="1200">
          <a:solidFill>
            <a:schemeClr val="tx1"/>
          </a:solidFill>
          <a:latin typeface="+mn-lt"/>
          <a:ea typeface="+mn-ea"/>
          <a:cs typeface="+mn-cs"/>
        </a:defRPr>
      </a:lvl2pPr>
      <a:lvl3pPr marL="1454353" algn="l" defTabSz="1454353" rtl="0" eaLnBrk="1" latinLnBrk="0" hangingPunct="1">
        <a:defRPr kumimoji="1" sz="2863" kern="1200">
          <a:solidFill>
            <a:schemeClr val="tx1"/>
          </a:solidFill>
          <a:latin typeface="+mn-lt"/>
          <a:ea typeface="+mn-ea"/>
          <a:cs typeface="+mn-cs"/>
        </a:defRPr>
      </a:lvl3pPr>
      <a:lvl4pPr marL="2181530" algn="l" defTabSz="1454353" rtl="0" eaLnBrk="1" latinLnBrk="0" hangingPunct="1">
        <a:defRPr kumimoji="1" sz="2863" kern="1200">
          <a:solidFill>
            <a:schemeClr val="tx1"/>
          </a:solidFill>
          <a:latin typeface="+mn-lt"/>
          <a:ea typeface="+mn-ea"/>
          <a:cs typeface="+mn-cs"/>
        </a:defRPr>
      </a:lvl4pPr>
      <a:lvl5pPr marL="2908706" algn="l" defTabSz="1454353" rtl="0" eaLnBrk="1" latinLnBrk="0" hangingPunct="1">
        <a:defRPr kumimoji="1" sz="2863" kern="1200">
          <a:solidFill>
            <a:schemeClr val="tx1"/>
          </a:solidFill>
          <a:latin typeface="+mn-lt"/>
          <a:ea typeface="+mn-ea"/>
          <a:cs typeface="+mn-cs"/>
        </a:defRPr>
      </a:lvl5pPr>
      <a:lvl6pPr marL="3635883" algn="l" defTabSz="1454353" rtl="0" eaLnBrk="1" latinLnBrk="0" hangingPunct="1">
        <a:defRPr kumimoji="1" sz="2863" kern="1200">
          <a:solidFill>
            <a:schemeClr val="tx1"/>
          </a:solidFill>
          <a:latin typeface="+mn-lt"/>
          <a:ea typeface="+mn-ea"/>
          <a:cs typeface="+mn-cs"/>
        </a:defRPr>
      </a:lvl6pPr>
      <a:lvl7pPr marL="4363060" algn="l" defTabSz="1454353" rtl="0" eaLnBrk="1" latinLnBrk="0" hangingPunct="1">
        <a:defRPr kumimoji="1" sz="2863" kern="1200">
          <a:solidFill>
            <a:schemeClr val="tx1"/>
          </a:solidFill>
          <a:latin typeface="+mn-lt"/>
          <a:ea typeface="+mn-ea"/>
          <a:cs typeface="+mn-cs"/>
        </a:defRPr>
      </a:lvl7pPr>
      <a:lvl8pPr marL="5090236" algn="l" defTabSz="1454353" rtl="0" eaLnBrk="1" latinLnBrk="0" hangingPunct="1">
        <a:defRPr kumimoji="1" sz="2863" kern="1200">
          <a:solidFill>
            <a:schemeClr val="tx1"/>
          </a:solidFill>
          <a:latin typeface="+mn-lt"/>
          <a:ea typeface="+mn-ea"/>
          <a:cs typeface="+mn-cs"/>
        </a:defRPr>
      </a:lvl8pPr>
      <a:lvl9pPr marL="5817413" algn="l" defTabSz="1454353" rtl="0" eaLnBrk="1" latinLnBrk="0" hangingPunct="1">
        <a:defRPr kumimoji="1" sz="28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hyperlink" Target="tel:06-6342-0689" TargetMode="External"/><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eg"/><Relationship Id="rId16"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7.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グループ化 85">
            <a:extLst>
              <a:ext uri="{FF2B5EF4-FFF2-40B4-BE49-F238E27FC236}">
                <a16:creationId xmlns:a16="http://schemas.microsoft.com/office/drawing/2014/main" id="{9C6A6C66-18B6-E5B9-C76D-75CF2D885F7E}"/>
              </a:ext>
            </a:extLst>
          </p:cNvPr>
          <p:cNvGrpSpPr/>
          <p:nvPr/>
        </p:nvGrpSpPr>
        <p:grpSpPr>
          <a:xfrm>
            <a:off x="11735072" y="2605949"/>
            <a:ext cx="3318457" cy="439436"/>
            <a:chOff x="6350085" y="1964428"/>
            <a:chExt cx="3318457" cy="439436"/>
          </a:xfrm>
        </p:grpSpPr>
        <p:sp>
          <p:nvSpPr>
            <p:cNvPr id="88" name="平行四辺形 87">
              <a:extLst>
                <a:ext uri="{FF2B5EF4-FFF2-40B4-BE49-F238E27FC236}">
                  <a16:creationId xmlns:a16="http://schemas.microsoft.com/office/drawing/2014/main" id="{498A28DD-6732-0826-9907-2295A7FE6414}"/>
                </a:ext>
              </a:extLst>
            </p:cNvPr>
            <p:cNvSpPr/>
            <p:nvPr/>
          </p:nvSpPr>
          <p:spPr>
            <a:xfrm>
              <a:off x="8228542" y="1964428"/>
              <a:ext cx="1440000" cy="417600"/>
            </a:xfrm>
            <a:prstGeom prst="parallelogram">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70C0"/>
                  </a:solidFill>
                </a:rPr>
                <a:t>セキュレア</a:t>
              </a:r>
              <a:endParaRPr kumimoji="1" lang="en-US" altLang="ja-JP" sz="1200" b="1" dirty="0">
                <a:solidFill>
                  <a:srgbClr val="0070C0"/>
                </a:solidFill>
              </a:endParaRPr>
            </a:p>
            <a:p>
              <a:pPr algn="ctr"/>
              <a:r>
                <a:rPr kumimoji="1" lang="ja-JP" altLang="en-US" sz="1200" b="1" dirty="0">
                  <a:solidFill>
                    <a:srgbClr val="0070C0"/>
                  </a:solidFill>
                </a:rPr>
                <a:t>三日市駅</a:t>
              </a:r>
              <a:endParaRPr kumimoji="1" lang="en-US" altLang="ja-JP" sz="1200" b="1" dirty="0">
                <a:solidFill>
                  <a:srgbClr val="0070C0"/>
                </a:solidFill>
              </a:endParaRPr>
            </a:p>
          </p:txBody>
        </p:sp>
        <p:sp>
          <p:nvSpPr>
            <p:cNvPr id="87" name="平行四辺形 86">
              <a:extLst>
                <a:ext uri="{FF2B5EF4-FFF2-40B4-BE49-F238E27FC236}">
                  <a16:creationId xmlns:a16="http://schemas.microsoft.com/office/drawing/2014/main" id="{0DE19830-CE27-B209-4EC8-892476F19387}"/>
                </a:ext>
              </a:extLst>
            </p:cNvPr>
            <p:cNvSpPr/>
            <p:nvPr/>
          </p:nvSpPr>
          <p:spPr>
            <a:xfrm>
              <a:off x="6350085" y="1986264"/>
              <a:ext cx="1440000" cy="417600"/>
            </a:xfrm>
            <a:prstGeom prst="parallelogram">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0070C0"/>
                  </a:solidFill>
                </a:rPr>
                <a:t>セキュレア</a:t>
              </a:r>
              <a:endParaRPr kumimoji="1" lang="en-US" altLang="ja-JP" sz="1300" b="1" dirty="0">
                <a:solidFill>
                  <a:srgbClr val="0070C0"/>
                </a:solidFill>
              </a:endParaRPr>
            </a:p>
            <a:p>
              <a:pPr algn="ctr"/>
              <a:r>
                <a:rPr kumimoji="1" lang="ja-JP" altLang="en-US" sz="1300" b="1" dirty="0">
                  <a:solidFill>
                    <a:srgbClr val="0070C0"/>
                  </a:solidFill>
                </a:rPr>
                <a:t>十宮</a:t>
              </a:r>
              <a:r>
                <a:rPr kumimoji="1" lang="en-US" altLang="ja-JP" sz="1300" b="1" dirty="0">
                  <a:solidFill>
                    <a:srgbClr val="0070C0"/>
                  </a:solidFill>
                </a:rPr>
                <a:t>3</a:t>
              </a:r>
              <a:r>
                <a:rPr kumimoji="1" lang="ja-JP" altLang="en-US" sz="1300" b="1" dirty="0">
                  <a:solidFill>
                    <a:srgbClr val="0070C0"/>
                  </a:solidFill>
                </a:rPr>
                <a:t>丁目</a:t>
              </a:r>
            </a:p>
          </p:txBody>
        </p:sp>
      </p:grpSp>
      <p:grpSp>
        <p:nvGrpSpPr>
          <p:cNvPr id="73" name="グループ化 72">
            <a:extLst>
              <a:ext uri="{FF2B5EF4-FFF2-40B4-BE49-F238E27FC236}">
                <a16:creationId xmlns:a16="http://schemas.microsoft.com/office/drawing/2014/main" id="{B2CE54F8-9BDE-AF31-61E2-96C280543FEB}"/>
              </a:ext>
            </a:extLst>
          </p:cNvPr>
          <p:cNvGrpSpPr/>
          <p:nvPr/>
        </p:nvGrpSpPr>
        <p:grpSpPr>
          <a:xfrm>
            <a:off x="5984412" y="2633885"/>
            <a:ext cx="5479529" cy="461665"/>
            <a:chOff x="6001803" y="2801104"/>
            <a:chExt cx="5479529" cy="461665"/>
          </a:xfrm>
        </p:grpSpPr>
        <p:sp>
          <p:nvSpPr>
            <p:cNvPr id="64" name="平行四辺形 63">
              <a:extLst>
                <a:ext uri="{FF2B5EF4-FFF2-40B4-BE49-F238E27FC236}">
                  <a16:creationId xmlns:a16="http://schemas.microsoft.com/office/drawing/2014/main" id="{6BABBE76-37CE-9892-68F1-1EE74D44D0E9}"/>
                </a:ext>
              </a:extLst>
            </p:cNvPr>
            <p:cNvSpPr/>
            <p:nvPr/>
          </p:nvSpPr>
          <p:spPr>
            <a:xfrm>
              <a:off x="6001803" y="2836593"/>
              <a:ext cx="1803252" cy="380127"/>
            </a:xfrm>
            <a:prstGeom prst="parallelogram">
              <a:avLst/>
            </a:prstGeom>
            <a:no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FF9900"/>
                  </a:solidFill>
                </a:rPr>
                <a:t>セキュレア</a:t>
              </a:r>
              <a:endParaRPr kumimoji="1" lang="en-US" altLang="ja-JP" sz="1300" b="1" dirty="0">
                <a:solidFill>
                  <a:srgbClr val="FF9900"/>
                </a:solidFill>
              </a:endParaRPr>
            </a:p>
            <a:p>
              <a:pPr algn="ctr"/>
              <a:r>
                <a:rPr kumimoji="1" lang="ja-JP" altLang="en-US" sz="1300" b="1" dirty="0">
                  <a:solidFill>
                    <a:srgbClr val="FF9900"/>
                  </a:solidFill>
                </a:rPr>
                <a:t>東員町大木</a:t>
              </a:r>
            </a:p>
          </p:txBody>
        </p:sp>
        <p:grpSp>
          <p:nvGrpSpPr>
            <p:cNvPr id="72" name="グループ化 71">
              <a:extLst>
                <a:ext uri="{FF2B5EF4-FFF2-40B4-BE49-F238E27FC236}">
                  <a16:creationId xmlns:a16="http://schemas.microsoft.com/office/drawing/2014/main" id="{586F4AB7-5915-316E-D8C9-642D3EFCBDF3}"/>
                </a:ext>
              </a:extLst>
            </p:cNvPr>
            <p:cNvGrpSpPr/>
            <p:nvPr/>
          </p:nvGrpSpPr>
          <p:grpSpPr>
            <a:xfrm>
              <a:off x="7877178" y="2801104"/>
              <a:ext cx="1803252" cy="461665"/>
              <a:chOff x="7867059" y="2905587"/>
              <a:chExt cx="1803252" cy="461665"/>
            </a:xfrm>
          </p:grpSpPr>
          <p:sp>
            <p:nvSpPr>
              <p:cNvPr id="65" name="平行四辺形 64">
                <a:extLst>
                  <a:ext uri="{FF2B5EF4-FFF2-40B4-BE49-F238E27FC236}">
                    <a16:creationId xmlns:a16="http://schemas.microsoft.com/office/drawing/2014/main" id="{972EF401-5433-02F4-DCE2-511634F20548}"/>
                  </a:ext>
                </a:extLst>
              </p:cNvPr>
              <p:cNvSpPr/>
              <p:nvPr/>
            </p:nvSpPr>
            <p:spPr>
              <a:xfrm>
                <a:off x="7867059" y="2931927"/>
                <a:ext cx="1803252" cy="400545"/>
              </a:xfrm>
              <a:prstGeom prst="parallelogram">
                <a:avLst/>
              </a:prstGeom>
              <a:no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200" b="1" dirty="0">
                  <a:solidFill>
                    <a:srgbClr val="FF9900"/>
                  </a:solidFill>
                </a:endParaRPr>
              </a:p>
            </p:txBody>
          </p:sp>
          <p:sp>
            <p:nvSpPr>
              <p:cNvPr id="19" name="テキスト ボックス 18">
                <a:extLst>
                  <a:ext uri="{FF2B5EF4-FFF2-40B4-BE49-F238E27FC236}">
                    <a16:creationId xmlns:a16="http://schemas.microsoft.com/office/drawing/2014/main" id="{ECEDA8DC-B112-5917-2432-F803C731449A}"/>
                  </a:ext>
                </a:extLst>
              </p:cNvPr>
              <p:cNvSpPr txBox="1"/>
              <p:nvPr/>
            </p:nvSpPr>
            <p:spPr>
              <a:xfrm>
                <a:off x="7982771" y="2905587"/>
                <a:ext cx="1596371" cy="461665"/>
              </a:xfrm>
              <a:prstGeom prst="rect">
                <a:avLst/>
              </a:prstGeom>
              <a:noFill/>
            </p:spPr>
            <p:txBody>
              <a:bodyPr wrap="square">
                <a:spAutoFit/>
              </a:bodyPr>
              <a:lstStyle/>
              <a:p>
                <a:pPr algn="ctr"/>
                <a:r>
                  <a:rPr kumimoji="1" lang="ja-JP" altLang="en-US" sz="1200" b="1" dirty="0">
                    <a:solidFill>
                      <a:srgbClr val="FF9900"/>
                    </a:solidFill>
                  </a:rPr>
                  <a:t>ハーティストテラス</a:t>
                </a:r>
                <a:endParaRPr kumimoji="1" lang="en-US" altLang="ja-JP" sz="1200" b="1" dirty="0">
                  <a:solidFill>
                    <a:srgbClr val="FF9900"/>
                  </a:solidFill>
                </a:endParaRPr>
              </a:p>
              <a:p>
                <a:pPr algn="ctr"/>
                <a:r>
                  <a:rPr kumimoji="1" lang="ja-JP" altLang="en-US" sz="1200" b="1" dirty="0">
                    <a:solidFill>
                      <a:srgbClr val="FF9900"/>
                    </a:solidFill>
                  </a:rPr>
                  <a:t>大山田東</a:t>
                </a:r>
                <a:endParaRPr kumimoji="1" lang="en-US" altLang="ja-JP" sz="1200" b="1" dirty="0">
                  <a:solidFill>
                    <a:srgbClr val="FF9900"/>
                  </a:solidFill>
                </a:endParaRPr>
              </a:p>
            </p:txBody>
          </p:sp>
        </p:grpSp>
        <p:sp>
          <p:nvSpPr>
            <p:cNvPr id="69" name="平行四辺形 68">
              <a:extLst>
                <a:ext uri="{FF2B5EF4-FFF2-40B4-BE49-F238E27FC236}">
                  <a16:creationId xmlns:a16="http://schemas.microsoft.com/office/drawing/2014/main" id="{DE28D5A6-42C2-742A-6BD3-ACE2365D5C05}"/>
                </a:ext>
              </a:extLst>
            </p:cNvPr>
            <p:cNvSpPr/>
            <p:nvPr/>
          </p:nvSpPr>
          <p:spPr>
            <a:xfrm>
              <a:off x="9752554" y="2803646"/>
              <a:ext cx="1728778" cy="417136"/>
            </a:xfrm>
            <a:prstGeom prst="parallelogram">
              <a:avLst/>
            </a:prstGeom>
            <a:no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FF9900"/>
                  </a:solidFill>
                </a:rPr>
                <a:t>栞のまち</a:t>
              </a:r>
              <a:r>
                <a:rPr kumimoji="1" lang="en-US" altLang="ja-JP" sz="1300" b="1" dirty="0">
                  <a:solidFill>
                    <a:srgbClr val="FF9900"/>
                  </a:solidFill>
                </a:rPr>
                <a:t>ASAHI</a:t>
              </a:r>
            </a:p>
          </p:txBody>
        </p:sp>
      </p:grpSp>
      <p:grpSp>
        <p:nvGrpSpPr>
          <p:cNvPr id="68" name="グループ化 67">
            <a:extLst>
              <a:ext uri="{FF2B5EF4-FFF2-40B4-BE49-F238E27FC236}">
                <a16:creationId xmlns:a16="http://schemas.microsoft.com/office/drawing/2014/main" id="{EA8E269B-F0FE-1AFA-374F-B213514062D1}"/>
              </a:ext>
            </a:extLst>
          </p:cNvPr>
          <p:cNvGrpSpPr/>
          <p:nvPr/>
        </p:nvGrpSpPr>
        <p:grpSpPr>
          <a:xfrm>
            <a:off x="11786538" y="5421296"/>
            <a:ext cx="3359301" cy="445286"/>
            <a:chOff x="8142973" y="4703810"/>
            <a:chExt cx="3359301" cy="445286"/>
          </a:xfrm>
        </p:grpSpPr>
        <p:sp>
          <p:nvSpPr>
            <p:cNvPr id="79" name="平行四辺形 78">
              <a:extLst>
                <a:ext uri="{FF2B5EF4-FFF2-40B4-BE49-F238E27FC236}">
                  <a16:creationId xmlns:a16="http://schemas.microsoft.com/office/drawing/2014/main" id="{186DEDB6-5C67-F7CB-5631-6F999F120ED3}"/>
                </a:ext>
              </a:extLst>
            </p:cNvPr>
            <p:cNvSpPr/>
            <p:nvPr/>
          </p:nvSpPr>
          <p:spPr>
            <a:xfrm>
              <a:off x="9940201" y="4703810"/>
              <a:ext cx="1562073" cy="417600"/>
            </a:xfrm>
            <a:prstGeom prst="parallelogram">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0070C0"/>
                  </a:solidFill>
                </a:rPr>
                <a:t>セキュレア</a:t>
              </a:r>
              <a:endParaRPr kumimoji="1" lang="en-US" altLang="ja-JP" sz="1300" b="1" dirty="0">
                <a:solidFill>
                  <a:srgbClr val="0070C0"/>
                </a:solidFill>
              </a:endParaRPr>
            </a:p>
            <a:p>
              <a:pPr algn="ctr"/>
              <a:r>
                <a:rPr kumimoji="1" lang="ja-JP" altLang="en-US" sz="1300" b="1" dirty="0">
                  <a:solidFill>
                    <a:srgbClr val="0070C0"/>
                  </a:solidFill>
                </a:rPr>
                <a:t>稲生</a:t>
              </a:r>
              <a:r>
                <a:rPr kumimoji="1" lang="en-US" altLang="ja-JP" sz="1300" b="1" dirty="0">
                  <a:solidFill>
                    <a:srgbClr val="0070C0"/>
                  </a:solidFill>
                </a:rPr>
                <a:t>4</a:t>
              </a:r>
              <a:r>
                <a:rPr kumimoji="1" lang="ja-JP" altLang="en-US" sz="1300" b="1" dirty="0">
                  <a:solidFill>
                    <a:srgbClr val="0070C0"/>
                  </a:solidFill>
                </a:rPr>
                <a:t>丁目</a:t>
              </a:r>
              <a:endParaRPr kumimoji="1" lang="en-US" altLang="ja-JP" sz="1300" b="1" dirty="0">
                <a:solidFill>
                  <a:srgbClr val="0070C0"/>
                </a:solidFill>
              </a:endParaRPr>
            </a:p>
          </p:txBody>
        </p:sp>
        <p:sp>
          <p:nvSpPr>
            <p:cNvPr id="80" name="平行四辺形 79">
              <a:extLst>
                <a:ext uri="{FF2B5EF4-FFF2-40B4-BE49-F238E27FC236}">
                  <a16:creationId xmlns:a16="http://schemas.microsoft.com/office/drawing/2014/main" id="{BBD8B19F-CE8B-D7C6-0C76-79DA291175B9}"/>
                </a:ext>
              </a:extLst>
            </p:cNvPr>
            <p:cNvSpPr/>
            <p:nvPr/>
          </p:nvSpPr>
          <p:spPr>
            <a:xfrm>
              <a:off x="8142973" y="4731496"/>
              <a:ext cx="1440000" cy="417600"/>
            </a:xfrm>
            <a:prstGeom prst="parallelogram">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0070C0"/>
                  </a:solidFill>
                </a:rPr>
                <a:t>セキュレア</a:t>
              </a:r>
              <a:endParaRPr kumimoji="1" lang="en-US" altLang="ja-JP" sz="1200" b="1" dirty="0">
                <a:solidFill>
                  <a:srgbClr val="0070C0"/>
                </a:solidFill>
              </a:endParaRPr>
            </a:p>
            <a:p>
              <a:pPr algn="ctr"/>
              <a:r>
                <a:rPr kumimoji="1" lang="ja-JP" altLang="en-US" sz="1200" b="1" dirty="0">
                  <a:solidFill>
                    <a:srgbClr val="0070C0"/>
                  </a:solidFill>
                </a:rPr>
                <a:t>北玉垣町</a:t>
              </a:r>
              <a:endParaRPr kumimoji="1" lang="en-US" altLang="ja-JP" sz="1200" b="1" dirty="0">
                <a:solidFill>
                  <a:srgbClr val="0070C0"/>
                </a:solidFill>
              </a:endParaRPr>
            </a:p>
          </p:txBody>
        </p:sp>
      </p:grpSp>
      <p:grpSp>
        <p:nvGrpSpPr>
          <p:cNvPr id="132" name="グループ化 131">
            <a:extLst>
              <a:ext uri="{FF2B5EF4-FFF2-40B4-BE49-F238E27FC236}">
                <a16:creationId xmlns:a16="http://schemas.microsoft.com/office/drawing/2014/main" id="{1390DD3F-4EA8-1153-CA68-0DA2771792E7}"/>
              </a:ext>
            </a:extLst>
          </p:cNvPr>
          <p:cNvGrpSpPr/>
          <p:nvPr/>
        </p:nvGrpSpPr>
        <p:grpSpPr>
          <a:xfrm>
            <a:off x="6211259" y="5442614"/>
            <a:ext cx="5348170" cy="430335"/>
            <a:chOff x="6242730" y="5888676"/>
            <a:chExt cx="5348170" cy="430335"/>
          </a:xfrm>
        </p:grpSpPr>
        <p:sp>
          <p:nvSpPr>
            <p:cNvPr id="70" name="平行四辺形 69">
              <a:extLst>
                <a:ext uri="{FF2B5EF4-FFF2-40B4-BE49-F238E27FC236}">
                  <a16:creationId xmlns:a16="http://schemas.microsoft.com/office/drawing/2014/main" id="{8B2D01A7-99AE-3C83-5126-B69FB352C9A2}"/>
                </a:ext>
              </a:extLst>
            </p:cNvPr>
            <p:cNvSpPr/>
            <p:nvPr/>
          </p:nvSpPr>
          <p:spPr>
            <a:xfrm>
              <a:off x="6242730" y="5901411"/>
              <a:ext cx="1424895" cy="417600"/>
            </a:xfrm>
            <a:prstGeom prst="parallelogram">
              <a:avLst/>
            </a:prstGeom>
            <a:noFill/>
            <a:ln w="381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66"/>
                  </a:solidFill>
                </a:rPr>
                <a:t>セキュレア</a:t>
              </a:r>
              <a:endParaRPr kumimoji="1" lang="en-US" altLang="ja-JP" sz="1200" b="1" dirty="0">
                <a:solidFill>
                  <a:srgbClr val="FF0066"/>
                </a:solidFill>
              </a:endParaRPr>
            </a:p>
            <a:p>
              <a:pPr algn="ctr"/>
              <a:r>
                <a:rPr kumimoji="1" lang="ja-JP" altLang="en-US" sz="1200" b="1" dirty="0">
                  <a:solidFill>
                    <a:srgbClr val="FF0066"/>
                  </a:solidFill>
                </a:rPr>
                <a:t>羽津町</a:t>
              </a:r>
              <a:endParaRPr kumimoji="1" lang="en-US" altLang="ja-JP" sz="1200" b="1" dirty="0">
                <a:solidFill>
                  <a:srgbClr val="FF0066"/>
                </a:solidFill>
              </a:endParaRPr>
            </a:p>
          </p:txBody>
        </p:sp>
        <p:sp>
          <p:nvSpPr>
            <p:cNvPr id="71" name="平行四辺形 70">
              <a:extLst>
                <a:ext uri="{FF2B5EF4-FFF2-40B4-BE49-F238E27FC236}">
                  <a16:creationId xmlns:a16="http://schemas.microsoft.com/office/drawing/2014/main" id="{24020217-EE39-62C1-93A2-13E032AC3157}"/>
                </a:ext>
              </a:extLst>
            </p:cNvPr>
            <p:cNvSpPr/>
            <p:nvPr/>
          </p:nvSpPr>
          <p:spPr>
            <a:xfrm>
              <a:off x="8071962" y="5888676"/>
              <a:ext cx="1450164" cy="417600"/>
            </a:xfrm>
            <a:prstGeom prst="parallelogram">
              <a:avLst/>
            </a:prstGeom>
            <a:noFill/>
            <a:ln w="381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rgbClr val="FF0066"/>
                  </a:solidFill>
                </a:rPr>
                <a:t>セキュレア</a:t>
              </a:r>
              <a:endParaRPr kumimoji="1" lang="en-US" altLang="ja-JP" sz="1200" b="1" dirty="0">
                <a:solidFill>
                  <a:srgbClr val="FF0066"/>
                </a:solidFill>
              </a:endParaRPr>
            </a:p>
            <a:p>
              <a:pPr algn="ctr"/>
              <a:r>
                <a:rPr kumimoji="1" lang="ja-JP" altLang="en-US" sz="1200" b="1" dirty="0">
                  <a:solidFill>
                    <a:srgbClr val="FF0066"/>
                  </a:solidFill>
                </a:rPr>
                <a:t>川原町駅</a:t>
              </a:r>
              <a:endParaRPr kumimoji="1" lang="en-US" altLang="ja-JP" sz="1200" b="1" dirty="0">
                <a:solidFill>
                  <a:srgbClr val="FF0066"/>
                </a:solidFill>
              </a:endParaRPr>
            </a:p>
          </p:txBody>
        </p:sp>
        <p:sp>
          <p:nvSpPr>
            <p:cNvPr id="66" name="平行四辺形 65">
              <a:extLst>
                <a:ext uri="{FF2B5EF4-FFF2-40B4-BE49-F238E27FC236}">
                  <a16:creationId xmlns:a16="http://schemas.microsoft.com/office/drawing/2014/main" id="{1B4B8065-2FFB-8645-A375-5D390CDCACE5}"/>
                </a:ext>
              </a:extLst>
            </p:cNvPr>
            <p:cNvSpPr/>
            <p:nvPr/>
          </p:nvSpPr>
          <p:spPr>
            <a:xfrm>
              <a:off x="9834954" y="5888676"/>
              <a:ext cx="1755946" cy="417600"/>
            </a:xfrm>
            <a:prstGeom prst="parallelogram">
              <a:avLst/>
            </a:prstGeom>
            <a:noFill/>
            <a:ln w="381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FF0066"/>
                  </a:solidFill>
                </a:rPr>
                <a:t>ウエリスパーク</a:t>
              </a:r>
              <a:endParaRPr kumimoji="1" lang="en-US" altLang="ja-JP" sz="1100" b="1" dirty="0">
                <a:solidFill>
                  <a:srgbClr val="FF0066"/>
                </a:solidFill>
              </a:endParaRPr>
            </a:p>
            <a:p>
              <a:pPr algn="ctr"/>
              <a:r>
                <a:rPr kumimoji="1" lang="ja-JP" altLang="en-US" sz="1100" b="1" dirty="0">
                  <a:solidFill>
                    <a:srgbClr val="FF0066"/>
                  </a:solidFill>
                </a:rPr>
                <a:t>四日市南山の手</a:t>
              </a:r>
              <a:endParaRPr kumimoji="1" lang="en-US" altLang="ja-JP" sz="1100" b="1" dirty="0">
                <a:solidFill>
                  <a:srgbClr val="FF0066"/>
                </a:solidFill>
              </a:endParaRPr>
            </a:p>
          </p:txBody>
        </p:sp>
      </p:grpSp>
      <p:sp>
        <p:nvSpPr>
          <p:cNvPr id="173" name="テキスト ボックス 172">
            <a:extLst>
              <a:ext uri="{FF2B5EF4-FFF2-40B4-BE49-F238E27FC236}">
                <a16:creationId xmlns:a16="http://schemas.microsoft.com/office/drawing/2014/main" id="{C2E5E6FE-429A-2FA9-0F9F-D2CA182C4A6B}"/>
              </a:ext>
            </a:extLst>
          </p:cNvPr>
          <p:cNvSpPr txBox="1"/>
          <p:nvPr/>
        </p:nvSpPr>
        <p:spPr>
          <a:xfrm>
            <a:off x="3922924" y="10597406"/>
            <a:ext cx="2061488" cy="207749"/>
          </a:xfrm>
          <a:prstGeom prst="rect">
            <a:avLst/>
          </a:prstGeom>
          <a:noFill/>
        </p:spPr>
        <p:txBody>
          <a:bodyPr wrap="square">
            <a:spAutoFit/>
          </a:bodyPr>
          <a:lstStyle/>
          <a:p>
            <a:r>
              <a:rPr lang="ja-JP" altLang="en-US" sz="750" dirty="0"/>
              <a:t>取引態様／売主：大和ハウス工業株式会社</a:t>
            </a:r>
            <a:endParaRPr lang="en-US" altLang="ja-JP" sz="750" dirty="0"/>
          </a:p>
        </p:txBody>
      </p:sp>
      <p:pic>
        <p:nvPicPr>
          <p:cNvPr id="4" name="図 3" descr="マップ&#10;&#10;自動的に生成された説明">
            <a:extLst>
              <a:ext uri="{FF2B5EF4-FFF2-40B4-BE49-F238E27FC236}">
                <a16:creationId xmlns:a16="http://schemas.microsoft.com/office/drawing/2014/main" id="{C3BFFFD2-A585-019D-0913-1EE52B8DF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9" y="711779"/>
            <a:ext cx="5814094" cy="9866664"/>
          </a:xfrm>
          <a:prstGeom prst="rect">
            <a:avLst/>
          </a:prstGeom>
        </p:spPr>
      </p:pic>
      <p:sp>
        <p:nvSpPr>
          <p:cNvPr id="10" name="テキスト ボックス 9">
            <a:extLst>
              <a:ext uri="{FF2B5EF4-FFF2-40B4-BE49-F238E27FC236}">
                <a16:creationId xmlns:a16="http://schemas.microsoft.com/office/drawing/2014/main" id="{354830E9-0D33-2824-AC58-B9EF296937DE}"/>
              </a:ext>
            </a:extLst>
          </p:cNvPr>
          <p:cNvSpPr txBox="1"/>
          <p:nvPr/>
        </p:nvSpPr>
        <p:spPr>
          <a:xfrm>
            <a:off x="11782918" y="568100"/>
            <a:ext cx="1657231" cy="408623"/>
          </a:xfrm>
          <a:prstGeom prst="roundRect">
            <a:avLst/>
          </a:prstGeom>
          <a:solidFill>
            <a:schemeClr val="accent5">
              <a:lumMod val="40000"/>
              <a:lumOff val="60000"/>
            </a:schemeClr>
          </a:solidFill>
          <a:ln>
            <a:noFill/>
          </a:ln>
          <a:effectLst>
            <a:glow rad="63500">
              <a:schemeClr val="accent3">
                <a:satMod val="175000"/>
                <a:alpha val="40000"/>
              </a:schemeClr>
            </a:glow>
            <a:softEdge rad="31750"/>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vert="horz" wrap="square" rtlCol="0">
            <a:spAutoFit/>
          </a:bodyPr>
          <a:lstStyle/>
          <a:p>
            <a:pPr algn="ctr"/>
            <a:r>
              <a:rPr lang="ja-JP" altLang="en-US" b="1" i="1" dirty="0">
                <a:solidFill>
                  <a:srgbClr val="0070C0"/>
                </a:solidFill>
              </a:rPr>
              <a:t>鈴鹿エリア</a:t>
            </a:r>
          </a:p>
        </p:txBody>
      </p:sp>
      <p:sp>
        <p:nvSpPr>
          <p:cNvPr id="11" name="テキスト ボックス 10">
            <a:extLst>
              <a:ext uri="{FF2B5EF4-FFF2-40B4-BE49-F238E27FC236}">
                <a16:creationId xmlns:a16="http://schemas.microsoft.com/office/drawing/2014/main" id="{9F983A1E-F411-4B8F-DF38-AC82EE92127B}"/>
              </a:ext>
            </a:extLst>
          </p:cNvPr>
          <p:cNvSpPr txBox="1"/>
          <p:nvPr/>
        </p:nvSpPr>
        <p:spPr>
          <a:xfrm>
            <a:off x="6572184" y="3259048"/>
            <a:ext cx="1688718" cy="408623"/>
          </a:xfrm>
          <a:prstGeom prst="roundRect">
            <a:avLst/>
          </a:prstGeom>
          <a:solidFill>
            <a:srgbClr val="FF99CC"/>
          </a:solidFill>
          <a:ln>
            <a:noFill/>
          </a:ln>
          <a:effectLst>
            <a:glow rad="101600">
              <a:schemeClr val="accent3">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vert="horz" wrap="square" rtlCol="0">
            <a:spAutoFit/>
          </a:bodyPr>
          <a:lstStyle/>
          <a:p>
            <a:pPr algn="ctr"/>
            <a:r>
              <a:rPr lang="ja-JP" altLang="en-US" b="1" i="1" dirty="0">
                <a:solidFill>
                  <a:srgbClr val="FF0066"/>
                </a:solidFill>
              </a:rPr>
              <a:t>四日市エリア</a:t>
            </a:r>
          </a:p>
        </p:txBody>
      </p:sp>
      <p:sp>
        <p:nvSpPr>
          <p:cNvPr id="15" name="テキスト ボックス 14">
            <a:extLst>
              <a:ext uri="{FF2B5EF4-FFF2-40B4-BE49-F238E27FC236}">
                <a16:creationId xmlns:a16="http://schemas.microsoft.com/office/drawing/2014/main" id="{9650E9E3-7D9E-CB29-0973-339868A6B3C9}"/>
              </a:ext>
            </a:extLst>
          </p:cNvPr>
          <p:cNvSpPr txBox="1"/>
          <p:nvPr/>
        </p:nvSpPr>
        <p:spPr>
          <a:xfrm>
            <a:off x="6522306" y="586227"/>
            <a:ext cx="1440000" cy="408623"/>
          </a:xfrm>
          <a:prstGeom prst="flowChartAlternateProcess">
            <a:avLst/>
          </a:prstGeom>
          <a:solidFill>
            <a:srgbClr val="FFC000"/>
          </a:solidFill>
          <a:ln>
            <a:noFill/>
          </a:ln>
          <a:effectLst>
            <a:glow rad="63500">
              <a:schemeClr val="accent3">
                <a:satMod val="175000"/>
                <a:alpha val="40000"/>
              </a:schemeClr>
            </a:glo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vert="horz" wrap="square" rtlCol="0">
            <a:spAutoFit/>
          </a:bodyPr>
          <a:lstStyle/>
          <a:p>
            <a:pPr algn="ctr"/>
            <a:r>
              <a:rPr lang="ja-JP" altLang="en-US" b="1" i="1" dirty="0">
                <a:solidFill>
                  <a:srgbClr val="FF6600"/>
                </a:solidFill>
              </a:rPr>
              <a:t>桑名エリア</a:t>
            </a:r>
          </a:p>
        </p:txBody>
      </p:sp>
      <p:sp>
        <p:nvSpPr>
          <p:cNvPr id="16" name="テキスト ボックス 15">
            <a:extLst>
              <a:ext uri="{FF2B5EF4-FFF2-40B4-BE49-F238E27FC236}">
                <a16:creationId xmlns:a16="http://schemas.microsoft.com/office/drawing/2014/main" id="{6910A27A-8756-2742-7E19-FA34ABA6BD3D}"/>
              </a:ext>
            </a:extLst>
          </p:cNvPr>
          <p:cNvSpPr txBox="1"/>
          <p:nvPr/>
        </p:nvSpPr>
        <p:spPr>
          <a:xfrm>
            <a:off x="6657540" y="6118549"/>
            <a:ext cx="1304766" cy="408623"/>
          </a:xfrm>
          <a:prstGeom prst="roundRect">
            <a:avLst/>
          </a:prstGeom>
          <a:solidFill>
            <a:schemeClr val="accent6">
              <a:lumMod val="20000"/>
              <a:lumOff val="80000"/>
            </a:schemeClr>
          </a:solidFill>
          <a:ln>
            <a:noFill/>
          </a:ln>
          <a:effectLst>
            <a:glow rad="63500">
              <a:schemeClr val="accent3">
                <a:satMod val="175000"/>
                <a:alpha val="40000"/>
              </a:schemeClr>
            </a:glow>
            <a:softEdge rad="12700"/>
          </a:effectLst>
          <a:scene3d>
            <a:camera prst="orthographicFront">
              <a:rot lat="0" lon="0" rev="0"/>
            </a:camera>
            <a:lightRig rig="contrasting" dir="tl">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square" rtlCol="0">
            <a:spAutoFit/>
          </a:bodyPr>
          <a:lstStyle/>
          <a:p>
            <a:pPr algn="ctr"/>
            <a:r>
              <a:rPr lang="ja-JP" altLang="en-US" b="1" i="1" dirty="0">
                <a:solidFill>
                  <a:srgbClr val="009900"/>
                </a:solidFill>
              </a:rPr>
              <a:t>津エリア</a:t>
            </a:r>
          </a:p>
        </p:txBody>
      </p:sp>
      <p:grpSp>
        <p:nvGrpSpPr>
          <p:cNvPr id="146" name="グループ化 145">
            <a:extLst>
              <a:ext uri="{FF2B5EF4-FFF2-40B4-BE49-F238E27FC236}">
                <a16:creationId xmlns:a16="http://schemas.microsoft.com/office/drawing/2014/main" id="{E1961D36-6837-5355-6966-D2A551002C90}"/>
              </a:ext>
            </a:extLst>
          </p:cNvPr>
          <p:cNvGrpSpPr/>
          <p:nvPr/>
        </p:nvGrpSpPr>
        <p:grpSpPr>
          <a:xfrm>
            <a:off x="6182444" y="8176580"/>
            <a:ext cx="9012954" cy="443770"/>
            <a:chOff x="6175413" y="8573568"/>
            <a:chExt cx="9012954" cy="443770"/>
          </a:xfrm>
        </p:grpSpPr>
        <p:grpSp>
          <p:nvGrpSpPr>
            <p:cNvPr id="78" name="グループ化 77">
              <a:extLst>
                <a:ext uri="{FF2B5EF4-FFF2-40B4-BE49-F238E27FC236}">
                  <a16:creationId xmlns:a16="http://schemas.microsoft.com/office/drawing/2014/main" id="{384F5D04-AF9F-F5AA-6B4B-F20D7E944171}"/>
                </a:ext>
              </a:extLst>
            </p:cNvPr>
            <p:cNvGrpSpPr/>
            <p:nvPr/>
          </p:nvGrpSpPr>
          <p:grpSpPr>
            <a:xfrm>
              <a:off x="6175413" y="8581792"/>
              <a:ext cx="5204954" cy="435546"/>
              <a:chOff x="9808917" y="7371200"/>
              <a:chExt cx="5204954" cy="435546"/>
            </a:xfrm>
          </p:grpSpPr>
          <p:sp>
            <p:nvSpPr>
              <p:cNvPr id="14" name="平行四辺形 13">
                <a:extLst>
                  <a:ext uri="{FF2B5EF4-FFF2-40B4-BE49-F238E27FC236}">
                    <a16:creationId xmlns:a16="http://schemas.microsoft.com/office/drawing/2014/main" id="{0FB90FA8-0CA3-E6EE-407E-FD4A22EB6E10}"/>
                  </a:ext>
                </a:extLst>
              </p:cNvPr>
              <p:cNvSpPr/>
              <p:nvPr/>
            </p:nvSpPr>
            <p:spPr>
              <a:xfrm>
                <a:off x="11710600" y="7389146"/>
                <a:ext cx="1556629" cy="417600"/>
              </a:xfrm>
              <a:prstGeom prst="parallelogram">
                <a:avLst/>
              </a:prstGeom>
              <a:no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33CC33"/>
                    </a:solidFill>
                  </a:rPr>
                  <a:t>セキュレア</a:t>
                </a:r>
                <a:endParaRPr kumimoji="1" lang="en-US" altLang="ja-JP" sz="1300" b="1" dirty="0">
                  <a:solidFill>
                    <a:srgbClr val="33CC33"/>
                  </a:solidFill>
                </a:endParaRPr>
              </a:p>
              <a:p>
                <a:pPr algn="ctr"/>
                <a:r>
                  <a:rPr kumimoji="1" lang="ja-JP" altLang="en-US" sz="1300" b="1" dirty="0">
                    <a:solidFill>
                      <a:srgbClr val="33CC33"/>
                    </a:solidFill>
                  </a:rPr>
                  <a:t>久居持川町</a:t>
                </a:r>
                <a:endParaRPr kumimoji="1" lang="en-US" altLang="ja-JP" sz="1300" b="1" dirty="0">
                  <a:solidFill>
                    <a:srgbClr val="33CC33"/>
                  </a:solidFill>
                </a:endParaRPr>
              </a:p>
            </p:txBody>
          </p:sp>
          <p:sp>
            <p:nvSpPr>
              <p:cNvPr id="21" name="平行四辺形 20">
                <a:extLst>
                  <a:ext uri="{FF2B5EF4-FFF2-40B4-BE49-F238E27FC236}">
                    <a16:creationId xmlns:a16="http://schemas.microsoft.com/office/drawing/2014/main" id="{F55D4583-9D28-1FCC-11E3-F90216DB2D5C}"/>
                  </a:ext>
                </a:extLst>
              </p:cNvPr>
              <p:cNvSpPr/>
              <p:nvPr/>
            </p:nvSpPr>
            <p:spPr>
              <a:xfrm>
                <a:off x="13492012" y="7371200"/>
                <a:ext cx="1521859" cy="417600"/>
              </a:xfrm>
              <a:prstGeom prst="parallelogram">
                <a:avLst/>
              </a:prstGeom>
              <a:no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33CC33"/>
                    </a:solidFill>
                  </a:rPr>
                  <a:t>セキュレア</a:t>
                </a:r>
                <a:endParaRPr kumimoji="1" lang="en-US" altLang="ja-JP" sz="1300" b="1" dirty="0">
                  <a:solidFill>
                    <a:srgbClr val="33CC33"/>
                  </a:solidFill>
                </a:endParaRPr>
              </a:p>
              <a:p>
                <a:pPr algn="ctr"/>
                <a:r>
                  <a:rPr kumimoji="1" lang="ja-JP" altLang="en-US" sz="1300" b="1" dirty="0">
                    <a:solidFill>
                      <a:srgbClr val="33CC33"/>
                    </a:solidFill>
                  </a:rPr>
                  <a:t>久居野村町</a:t>
                </a:r>
                <a:r>
                  <a:rPr kumimoji="1" lang="en-US" altLang="ja-JP" sz="1300" b="1" dirty="0">
                    <a:solidFill>
                      <a:srgbClr val="33CC33"/>
                    </a:solidFill>
                  </a:rPr>
                  <a:t>Ⅲ</a:t>
                </a:r>
              </a:p>
            </p:txBody>
          </p:sp>
          <p:sp>
            <p:nvSpPr>
              <p:cNvPr id="12" name="平行四辺形 11">
                <a:extLst>
                  <a:ext uri="{FF2B5EF4-FFF2-40B4-BE49-F238E27FC236}">
                    <a16:creationId xmlns:a16="http://schemas.microsoft.com/office/drawing/2014/main" id="{4A45381D-A73D-3EB3-9124-0B568703AFD4}"/>
                  </a:ext>
                </a:extLst>
              </p:cNvPr>
              <p:cNvSpPr/>
              <p:nvPr/>
            </p:nvSpPr>
            <p:spPr>
              <a:xfrm>
                <a:off x="9808917" y="7371974"/>
                <a:ext cx="1521859" cy="417600"/>
              </a:xfrm>
              <a:prstGeom prst="parallelogram">
                <a:avLst/>
              </a:prstGeom>
              <a:no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33CC33"/>
                    </a:solidFill>
                  </a:rPr>
                  <a:t>セキュレア</a:t>
                </a:r>
                <a:endParaRPr kumimoji="1" lang="en-US" altLang="ja-JP" sz="1300" b="1" dirty="0">
                  <a:solidFill>
                    <a:srgbClr val="33CC33"/>
                  </a:solidFill>
                </a:endParaRPr>
              </a:p>
              <a:p>
                <a:pPr algn="ctr"/>
                <a:r>
                  <a:rPr kumimoji="1" lang="ja-JP" altLang="en-US" sz="1300" b="1" dirty="0">
                    <a:solidFill>
                      <a:srgbClr val="33CC33"/>
                    </a:solidFill>
                  </a:rPr>
                  <a:t>芸濃町椋本</a:t>
                </a:r>
                <a:endParaRPr kumimoji="1" lang="en-US" altLang="ja-JP" sz="1300" b="1" dirty="0">
                  <a:solidFill>
                    <a:srgbClr val="33CC33"/>
                  </a:solidFill>
                </a:endParaRPr>
              </a:p>
            </p:txBody>
          </p:sp>
        </p:grpSp>
        <p:grpSp>
          <p:nvGrpSpPr>
            <p:cNvPr id="94" name="グループ化 93">
              <a:extLst>
                <a:ext uri="{FF2B5EF4-FFF2-40B4-BE49-F238E27FC236}">
                  <a16:creationId xmlns:a16="http://schemas.microsoft.com/office/drawing/2014/main" id="{B63ED3A6-3F45-4C58-2328-03E4492A07EB}"/>
                </a:ext>
              </a:extLst>
            </p:cNvPr>
            <p:cNvGrpSpPr/>
            <p:nvPr/>
          </p:nvGrpSpPr>
          <p:grpSpPr>
            <a:xfrm>
              <a:off x="11705112" y="8573568"/>
              <a:ext cx="3483255" cy="423895"/>
              <a:chOff x="9808917" y="7365679"/>
              <a:chExt cx="3483255" cy="423895"/>
            </a:xfrm>
          </p:grpSpPr>
          <p:sp>
            <p:nvSpPr>
              <p:cNvPr id="95" name="平行四辺形 94">
                <a:extLst>
                  <a:ext uri="{FF2B5EF4-FFF2-40B4-BE49-F238E27FC236}">
                    <a16:creationId xmlns:a16="http://schemas.microsoft.com/office/drawing/2014/main" id="{DB69B7DB-9F96-667D-30EC-C9BFAB5DEDAF}"/>
                  </a:ext>
                </a:extLst>
              </p:cNvPr>
              <p:cNvSpPr/>
              <p:nvPr/>
            </p:nvSpPr>
            <p:spPr>
              <a:xfrm>
                <a:off x="11706143" y="7365679"/>
                <a:ext cx="1586029" cy="417600"/>
              </a:xfrm>
              <a:prstGeom prst="parallelogram">
                <a:avLst/>
              </a:prstGeom>
              <a:no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33CC33"/>
                    </a:solidFill>
                  </a:rPr>
                  <a:t>セキュレア</a:t>
                </a:r>
                <a:endParaRPr kumimoji="1" lang="en-US" altLang="ja-JP" sz="1300" b="1" dirty="0">
                  <a:solidFill>
                    <a:srgbClr val="33CC33"/>
                  </a:solidFill>
                </a:endParaRPr>
              </a:p>
              <a:p>
                <a:pPr algn="ctr"/>
                <a:r>
                  <a:rPr kumimoji="1" lang="ja-JP" altLang="en-US" sz="1300" b="1" dirty="0">
                    <a:solidFill>
                      <a:srgbClr val="33CC33"/>
                    </a:solidFill>
                  </a:rPr>
                  <a:t>久居南</a:t>
                </a:r>
                <a:r>
                  <a:rPr kumimoji="1" lang="en-US" altLang="ja-JP" sz="1300" b="1" dirty="0">
                    <a:solidFill>
                      <a:srgbClr val="33CC33"/>
                    </a:solidFill>
                  </a:rPr>
                  <a:t>Ⅱ</a:t>
                </a:r>
              </a:p>
            </p:txBody>
          </p:sp>
          <p:sp>
            <p:nvSpPr>
              <p:cNvPr id="100" name="平行四辺形 99">
                <a:extLst>
                  <a:ext uri="{FF2B5EF4-FFF2-40B4-BE49-F238E27FC236}">
                    <a16:creationId xmlns:a16="http://schemas.microsoft.com/office/drawing/2014/main" id="{2EF75204-448C-A8CC-961D-04A2C97E36C6}"/>
                  </a:ext>
                </a:extLst>
              </p:cNvPr>
              <p:cNvSpPr/>
              <p:nvPr/>
            </p:nvSpPr>
            <p:spPr>
              <a:xfrm>
                <a:off x="9808917" y="7371974"/>
                <a:ext cx="1521859" cy="417600"/>
              </a:xfrm>
              <a:prstGeom prst="parallelogram">
                <a:avLst/>
              </a:prstGeom>
              <a:no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a:solidFill>
                      <a:srgbClr val="33CC33"/>
                    </a:solidFill>
                  </a:rPr>
                  <a:t>セキュレア</a:t>
                </a:r>
                <a:endParaRPr kumimoji="1" lang="en-US" altLang="ja-JP" sz="1300" b="1" dirty="0">
                  <a:solidFill>
                    <a:srgbClr val="33CC33"/>
                  </a:solidFill>
                </a:endParaRPr>
              </a:p>
              <a:p>
                <a:pPr algn="ctr"/>
                <a:r>
                  <a:rPr kumimoji="1" lang="ja-JP" altLang="en-US" sz="1300" b="1" dirty="0">
                    <a:solidFill>
                      <a:srgbClr val="33CC33"/>
                    </a:solidFill>
                  </a:rPr>
                  <a:t>久居烏木町</a:t>
                </a:r>
                <a:endParaRPr kumimoji="1" lang="en-US" altLang="ja-JP" sz="1300" b="1" dirty="0">
                  <a:solidFill>
                    <a:srgbClr val="33CC33"/>
                  </a:solidFill>
                </a:endParaRPr>
              </a:p>
            </p:txBody>
          </p:sp>
        </p:grpSp>
      </p:grpSp>
      <p:grpSp>
        <p:nvGrpSpPr>
          <p:cNvPr id="149" name="グループ化 148">
            <a:extLst>
              <a:ext uri="{FF2B5EF4-FFF2-40B4-BE49-F238E27FC236}">
                <a16:creationId xmlns:a16="http://schemas.microsoft.com/office/drawing/2014/main" id="{22A463A5-1D4F-4A5F-58BE-765234289E1C}"/>
              </a:ext>
            </a:extLst>
          </p:cNvPr>
          <p:cNvGrpSpPr/>
          <p:nvPr/>
        </p:nvGrpSpPr>
        <p:grpSpPr>
          <a:xfrm>
            <a:off x="6029423" y="1065976"/>
            <a:ext cx="5305469" cy="1590689"/>
            <a:chOff x="6029423" y="1065976"/>
            <a:chExt cx="5305469" cy="1590689"/>
          </a:xfrm>
        </p:grpSpPr>
        <p:grpSp>
          <p:nvGrpSpPr>
            <p:cNvPr id="48" name="グループ化 47">
              <a:extLst>
                <a:ext uri="{FF2B5EF4-FFF2-40B4-BE49-F238E27FC236}">
                  <a16:creationId xmlns:a16="http://schemas.microsoft.com/office/drawing/2014/main" id="{12A29FBF-BB78-A93E-92BA-0AEF3585FB86}"/>
                </a:ext>
              </a:extLst>
            </p:cNvPr>
            <p:cNvGrpSpPr/>
            <p:nvPr/>
          </p:nvGrpSpPr>
          <p:grpSpPr>
            <a:xfrm>
              <a:off x="6029423" y="1065976"/>
              <a:ext cx="5305469" cy="1590689"/>
              <a:chOff x="6160919" y="1888662"/>
              <a:chExt cx="5305469" cy="1590689"/>
            </a:xfrm>
          </p:grpSpPr>
          <p:sp>
            <p:nvSpPr>
              <p:cNvPr id="28" name="四角形: 角を丸くする 27">
                <a:extLst>
                  <a:ext uri="{FF2B5EF4-FFF2-40B4-BE49-F238E27FC236}">
                    <a16:creationId xmlns:a16="http://schemas.microsoft.com/office/drawing/2014/main" id="{9F63E6C1-97A6-E762-3C81-BF7218BA4CDD}"/>
                  </a:ext>
                </a:extLst>
              </p:cNvPr>
              <p:cNvSpPr/>
              <p:nvPr/>
            </p:nvSpPr>
            <p:spPr>
              <a:xfrm>
                <a:off x="6317180" y="2036197"/>
                <a:ext cx="1440000" cy="1440000"/>
              </a:xfrm>
              <a:prstGeom prst="roundRect">
                <a:avLst/>
              </a:prstGeom>
              <a:solidFill>
                <a:srgbClr val="FFEBD6"/>
              </a:solid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88B99C77-2082-2258-B4C0-30620C0D2986}"/>
                  </a:ext>
                </a:extLst>
              </p:cNvPr>
              <p:cNvSpPr/>
              <p:nvPr/>
            </p:nvSpPr>
            <p:spPr>
              <a:xfrm>
                <a:off x="8190612" y="2039351"/>
                <a:ext cx="1440000" cy="1440000"/>
              </a:xfrm>
              <a:prstGeom prst="roundRect">
                <a:avLst/>
              </a:prstGeom>
              <a:solidFill>
                <a:srgbClr val="FFEBD6"/>
              </a:solid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F2987464-459C-A40E-EE8F-B9FB18C7B8B0}"/>
                  </a:ext>
                </a:extLst>
              </p:cNvPr>
              <p:cNvSpPr txBox="1"/>
              <p:nvPr/>
            </p:nvSpPr>
            <p:spPr>
              <a:xfrm>
                <a:off x="6160919" y="1908389"/>
                <a:ext cx="306042" cy="369332"/>
              </a:xfrm>
              <a:prstGeom prst="rect">
                <a:avLst/>
              </a:prstGeom>
              <a:solidFill>
                <a:srgbClr val="FFEBD6"/>
              </a:solidFill>
              <a:ln w="28575">
                <a:solidFill>
                  <a:srgbClr val="FF9900"/>
                </a:solidFill>
              </a:ln>
            </p:spPr>
            <p:txBody>
              <a:bodyPr wrap="square" rtlCol="0">
                <a:spAutoFit/>
              </a:bodyPr>
              <a:lstStyle/>
              <a:p>
                <a:r>
                  <a:rPr kumimoji="1" lang="en-US" altLang="ja-JP" dirty="0">
                    <a:solidFill>
                      <a:srgbClr val="FF9900"/>
                    </a:solidFill>
                  </a:rPr>
                  <a:t>1</a:t>
                </a:r>
                <a:endParaRPr kumimoji="1" lang="ja-JP" altLang="en-US" dirty="0">
                  <a:solidFill>
                    <a:srgbClr val="FF9900"/>
                  </a:solidFill>
                </a:endParaRPr>
              </a:p>
            </p:txBody>
          </p:sp>
          <p:sp>
            <p:nvSpPr>
              <p:cNvPr id="55" name="テキスト ボックス 54">
                <a:extLst>
                  <a:ext uri="{FF2B5EF4-FFF2-40B4-BE49-F238E27FC236}">
                    <a16:creationId xmlns:a16="http://schemas.microsoft.com/office/drawing/2014/main" id="{AD62C3D3-AEF0-6F3D-C25B-C85E665F5D92}"/>
                  </a:ext>
                </a:extLst>
              </p:cNvPr>
              <p:cNvSpPr txBox="1"/>
              <p:nvPr/>
            </p:nvSpPr>
            <p:spPr>
              <a:xfrm>
                <a:off x="8048220" y="1889587"/>
                <a:ext cx="306042" cy="369332"/>
              </a:xfrm>
              <a:prstGeom prst="rect">
                <a:avLst/>
              </a:prstGeom>
              <a:solidFill>
                <a:srgbClr val="FFEBD6"/>
              </a:solidFill>
              <a:ln w="28575">
                <a:solidFill>
                  <a:srgbClr val="FF9900"/>
                </a:solidFill>
              </a:ln>
            </p:spPr>
            <p:txBody>
              <a:bodyPr wrap="square" rtlCol="0">
                <a:spAutoFit/>
              </a:bodyPr>
              <a:lstStyle/>
              <a:p>
                <a:r>
                  <a:rPr kumimoji="1" lang="en-US" altLang="ja-JP" dirty="0">
                    <a:solidFill>
                      <a:srgbClr val="FF9900"/>
                    </a:solidFill>
                  </a:rPr>
                  <a:t>2</a:t>
                </a:r>
                <a:endParaRPr kumimoji="1" lang="ja-JP" altLang="en-US" dirty="0">
                  <a:solidFill>
                    <a:srgbClr val="FF9900"/>
                  </a:solidFill>
                </a:endParaRPr>
              </a:p>
            </p:txBody>
          </p:sp>
          <p:sp>
            <p:nvSpPr>
              <p:cNvPr id="22" name="四角形: 角を丸くする 21">
                <a:extLst>
                  <a:ext uri="{FF2B5EF4-FFF2-40B4-BE49-F238E27FC236}">
                    <a16:creationId xmlns:a16="http://schemas.microsoft.com/office/drawing/2014/main" id="{80E215FE-0C54-16C0-C2F6-02EC7F01D6C7}"/>
                  </a:ext>
                </a:extLst>
              </p:cNvPr>
              <p:cNvSpPr/>
              <p:nvPr/>
            </p:nvSpPr>
            <p:spPr>
              <a:xfrm>
                <a:off x="10026388" y="2036197"/>
                <a:ext cx="1440000" cy="1411246"/>
              </a:xfrm>
              <a:prstGeom prst="roundRect">
                <a:avLst/>
              </a:prstGeom>
              <a:solidFill>
                <a:srgbClr val="FFEBD6"/>
              </a:solidFill>
              <a:ln w="3810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98F9523D-FF79-F5B8-00D1-97D7C1005334}"/>
                  </a:ext>
                </a:extLst>
              </p:cNvPr>
              <p:cNvSpPr txBox="1"/>
              <p:nvPr/>
            </p:nvSpPr>
            <p:spPr>
              <a:xfrm>
                <a:off x="9830953" y="1888662"/>
                <a:ext cx="306042" cy="369332"/>
              </a:xfrm>
              <a:prstGeom prst="rect">
                <a:avLst/>
              </a:prstGeom>
              <a:solidFill>
                <a:srgbClr val="FFEBD6"/>
              </a:solidFill>
              <a:ln w="28575">
                <a:solidFill>
                  <a:srgbClr val="FF9900"/>
                </a:solidFill>
              </a:ln>
            </p:spPr>
            <p:txBody>
              <a:bodyPr wrap="square" rtlCol="0">
                <a:spAutoFit/>
              </a:bodyPr>
              <a:lstStyle/>
              <a:p>
                <a:r>
                  <a:rPr kumimoji="1" lang="en-US" altLang="ja-JP" dirty="0">
                    <a:solidFill>
                      <a:srgbClr val="FF9900"/>
                    </a:solidFill>
                  </a:rPr>
                  <a:t>3</a:t>
                </a:r>
                <a:endParaRPr kumimoji="1" lang="ja-JP" altLang="en-US" dirty="0">
                  <a:solidFill>
                    <a:srgbClr val="FF9900"/>
                  </a:solidFill>
                </a:endParaRPr>
              </a:p>
            </p:txBody>
          </p:sp>
        </p:grpSp>
        <p:sp>
          <p:nvSpPr>
            <p:cNvPr id="101" name="四角形: 角を丸くする 100">
              <a:extLst>
                <a:ext uri="{FF2B5EF4-FFF2-40B4-BE49-F238E27FC236}">
                  <a16:creationId xmlns:a16="http://schemas.microsoft.com/office/drawing/2014/main" id="{0EA12805-1197-1DFF-395E-5137A52E1C01}"/>
                </a:ext>
              </a:extLst>
            </p:cNvPr>
            <p:cNvSpPr/>
            <p:nvPr/>
          </p:nvSpPr>
          <p:spPr>
            <a:xfrm>
              <a:off x="6477494" y="1463953"/>
              <a:ext cx="930496" cy="943945"/>
            </a:xfrm>
            <a:prstGeom prst="roundRect">
              <a:avLst/>
            </a:prstGeom>
            <a:blipFill>
              <a:blip r:embed="rId3">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2" name="四角形: 角を丸くする 101">
              <a:extLst>
                <a:ext uri="{FF2B5EF4-FFF2-40B4-BE49-F238E27FC236}">
                  <a16:creationId xmlns:a16="http://schemas.microsoft.com/office/drawing/2014/main" id="{C9C5F5C2-D89E-5933-BCAE-B4CE5CE5D95C}"/>
                </a:ext>
              </a:extLst>
            </p:cNvPr>
            <p:cNvSpPr/>
            <p:nvPr/>
          </p:nvSpPr>
          <p:spPr>
            <a:xfrm>
              <a:off x="8362771" y="1489058"/>
              <a:ext cx="930496" cy="943945"/>
            </a:xfrm>
            <a:prstGeom prst="roundRect">
              <a:avLst/>
            </a:prstGeom>
            <a:blipFill>
              <a:blip r:embed="rId4">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3" name="四角形: 角を丸くする 102">
              <a:extLst>
                <a:ext uri="{FF2B5EF4-FFF2-40B4-BE49-F238E27FC236}">
                  <a16:creationId xmlns:a16="http://schemas.microsoft.com/office/drawing/2014/main" id="{B26763EF-927B-2944-B899-5AAFA6A90C6E}"/>
                </a:ext>
              </a:extLst>
            </p:cNvPr>
            <p:cNvSpPr/>
            <p:nvPr/>
          </p:nvSpPr>
          <p:spPr>
            <a:xfrm>
              <a:off x="10175518" y="1489799"/>
              <a:ext cx="930496" cy="943204"/>
            </a:xfrm>
            <a:prstGeom prst="roundRect">
              <a:avLst/>
            </a:prstGeom>
            <a:blipFill>
              <a:blip r:embed="rId5">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50" name="グループ化 149">
            <a:extLst>
              <a:ext uri="{FF2B5EF4-FFF2-40B4-BE49-F238E27FC236}">
                <a16:creationId xmlns:a16="http://schemas.microsoft.com/office/drawing/2014/main" id="{DA541595-2914-6514-1568-3E19C0D65D35}"/>
              </a:ext>
            </a:extLst>
          </p:cNvPr>
          <p:cNvGrpSpPr/>
          <p:nvPr/>
        </p:nvGrpSpPr>
        <p:grpSpPr>
          <a:xfrm>
            <a:off x="11553757" y="1076388"/>
            <a:ext cx="3590352" cy="1540878"/>
            <a:chOff x="11553757" y="1235838"/>
            <a:chExt cx="3590352" cy="1540878"/>
          </a:xfrm>
        </p:grpSpPr>
        <p:grpSp>
          <p:nvGrpSpPr>
            <p:cNvPr id="76" name="グループ化 75">
              <a:extLst>
                <a:ext uri="{FF2B5EF4-FFF2-40B4-BE49-F238E27FC236}">
                  <a16:creationId xmlns:a16="http://schemas.microsoft.com/office/drawing/2014/main" id="{FE99E981-239A-2AE9-4D17-0076FE5F0D70}"/>
                </a:ext>
              </a:extLst>
            </p:cNvPr>
            <p:cNvGrpSpPr/>
            <p:nvPr/>
          </p:nvGrpSpPr>
          <p:grpSpPr>
            <a:xfrm>
              <a:off x="11705079" y="1367341"/>
              <a:ext cx="3439030" cy="1409375"/>
              <a:chOff x="6356334" y="5923820"/>
              <a:chExt cx="3300038" cy="1458222"/>
            </a:xfrm>
          </p:grpSpPr>
          <p:sp>
            <p:nvSpPr>
              <p:cNvPr id="3" name="四角形: 角を丸くする 2">
                <a:extLst>
                  <a:ext uri="{FF2B5EF4-FFF2-40B4-BE49-F238E27FC236}">
                    <a16:creationId xmlns:a16="http://schemas.microsoft.com/office/drawing/2014/main" id="{EB7670B7-1278-CBC1-9C5B-A4206456ECEA}"/>
                  </a:ext>
                </a:extLst>
              </p:cNvPr>
              <p:cNvSpPr/>
              <p:nvPr/>
            </p:nvSpPr>
            <p:spPr>
              <a:xfrm>
                <a:off x="6356334" y="5942042"/>
                <a:ext cx="1440000" cy="1440000"/>
              </a:xfrm>
              <a:prstGeom prst="roundRect">
                <a:avLst/>
              </a:prstGeom>
              <a:solidFill>
                <a:srgbClr val="EBFFFF"/>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C293FD24-08DE-FAAC-9C52-8693A72FD464}"/>
                  </a:ext>
                </a:extLst>
              </p:cNvPr>
              <p:cNvSpPr/>
              <p:nvPr/>
            </p:nvSpPr>
            <p:spPr>
              <a:xfrm>
                <a:off x="8216372" y="5923820"/>
                <a:ext cx="1440000" cy="1440000"/>
              </a:xfrm>
              <a:prstGeom prst="roundRect">
                <a:avLst/>
              </a:prstGeom>
              <a:solidFill>
                <a:srgbClr val="EBFFFF"/>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テキスト ボックス 76">
              <a:extLst>
                <a:ext uri="{FF2B5EF4-FFF2-40B4-BE49-F238E27FC236}">
                  <a16:creationId xmlns:a16="http://schemas.microsoft.com/office/drawing/2014/main" id="{EF1DF206-A32E-3920-C6A7-36EF30D23BD6}"/>
                </a:ext>
              </a:extLst>
            </p:cNvPr>
            <p:cNvSpPr txBox="1"/>
            <p:nvPr/>
          </p:nvSpPr>
          <p:spPr>
            <a:xfrm>
              <a:off x="11553757" y="1235838"/>
              <a:ext cx="306042" cy="369332"/>
            </a:xfrm>
            <a:prstGeom prst="rect">
              <a:avLst/>
            </a:prstGeom>
            <a:solidFill>
              <a:srgbClr val="EBFFFF"/>
            </a:solidFill>
            <a:ln w="38100">
              <a:solidFill>
                <a:srgbClr val="0070C0"/>
              </a:solidFill>
            </a:ln>
          </p:spPr>
          <p:txBody>
            <a:bodyPr wrap="square" rtlCol="0">
              <a:spAutoFit/>
            </a:bodyPr>
            <a:lstStyle/>
            <a:p>
              <a:r>
                <a:rPr kumimoji="1" lang="en-US" altLang="ja-JP" dirty="0">
                  <a:solidFill>
                    <a:srgbClr val="0070C0"/>
                  </a:solidFill>
                </a:rPr>
                <a:t>7</a:t>
              </a:r>
              <a:endParaRPr kumimoji="1" lang="ja-JP" altLang="en-US" dirty="0">
                <a:solidFill>
                  <a:srgbClr val="0070C0"/>
                </a:solidFill>
              </a:endParaRPr>
            </a:p>
          </p:txBody>
        </p:sp>
        <p:sp>
          <p:nvSpPr>
            <p:cNvPr id="84" name="テキスト ボックス 83">
              <a:extLst>
                <a:ext uri="{FF2B5EF4-FFF2-40B4-BE49-F238E27FC236}">
                  <a16:creationId xmlns:a16="http://schemas.microsoft.com/office/drawing/2014/main" id="{41D70A8B-B487-44AC-F952-5358FA9A85F0}"/>
                </a:ext>
              </a:extLst>
            </p:cNvPr>
            <p:cNvSpPr txBox="1"/>
            <p:nvPr/>
          </p:nvSpPr>
          <p:spPr>
            <a:xfrm>
              <a:off x="13478071" y="1246918"/>
              <a:ext cx="306042" cy="369332"/>
            </a:xfrm>
            <a:prstGeom prst="rect">
              <a:avLst/>
            </a:prstGeom>
            <a:solidFill>
              <a:srgbClr val="EBFFFF"/>
            </a:solidFill>
            <a:ln w="38100">
              <a:solidFill>
                <a:srgbClr val="0070C0"/>
              </a:solidFill>
            </a:ln>
          </p:spPr>
          <p:txBody>
            <a:bodyPr wrap="square" rtlCol="0">
              <a:spAutoFit/>
            </a:bodyPr>
            <a:lstStyle/>
            <a:p>
              <a:r>
                <a:rPr kumimoji="1" lang="en-US" altLang="ja-JP" dirty="0">
                  <a:solidFill>
                    <a:srgbClr val="0070C0"/>
                  </a:solidFill>
                </a:rPr>
                <a:t>8</a:t>
              </a:r>
              <a:endParaRPr kumimoji="1" lang="ja-JP" altLang="en-US" dirty="0">
                <a:solidFill>
                  <a:srgbClr val="0070C0"/>
                </a:solidFill>
              </a:endParaRPr>
            </a:p>
          </p:txBody>
        </p:sp>
        <p:sp>
          <p:nvSpPr>
            <p:cNvPr id="104" name="四角形: 角を丸くする 103">
              <a:extLst>
                <a:ext uri="{FF2B5EF4-FFF2-40B4-BE49-F238E27FC236}">
                  <a16:creationId xmlns:a16="http://schemas.microsoft.com/office/drawing/2014/main" id="{18820A24-879D-992D-F422-030BFA9AF62A}"/>
                </a:ext>
              </a:extLst>
            </p:cNvPr>
            <p:cNvSpPr/>
            <p:nvPr/>
          </p:nvSpPr>
          <p:spPr>
            <a:xfrm>
              <a:off x="12012690" y="1596685"/>
              <a:ext cx="930496" cy="985953"/>
            </a:xfrm>
            <a:prstGeom prst="roundRect">
              <a:avLst/>
            </a:prstGeom>
            <a:blipFill>
              <a:blip r:embed="rId6">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8" name="四角形: 角を丸くする 107">
              <a:extLst>
                <a:ext uri="{FF2B5EF4-FFF2-40B4-BE49-F238E27FC236}">
                  <a16:creationId xmlns:a16="http://schemas.microsoft.com/office/drawing/2014/main" id="{F30DE310-9EED-E219-A4E3-BFFAF1C88780}"/>
                </a:ext>
              </a:extLst>
            </p:cNvPr>
            <p:cNvSpPr/>
            <p:nvPr/>
          </p:nvSpPr>
          <p:spPr>
            <a:xfrm>
              <a:off x="13930105" y="1588111"/>
              <a:ext cx="930496" cy="985953"/>
            </a:xfrm>
            <a:prstGeom prst="roundRect">
              <a:avLst/>
            </a:prstGeom>
            <a:blipFill>
              <a:blip r:embed="rId7">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34" name="グループ化 133">
            <a:extLst>
              <a:ext uri="{FF2B5EF4-FFF2-40B4-BE49-F238E27FC236}">
                <a16:creationId xmlns:a16="http://schemas.microsoft.com/office/drawing/2014/main" id="{E25B90FF-0FEA-BCBE-A9FC-7C0B3369584E}"/>
              </a:ext>
            </a:extLst>
          </p:cNvPr>
          <p:cNvGrpSpPr/>
          <p:nvPr/>
        </p:nvGrpSpPr>
        <p:grpSpPr>
          <a:xfrm>
            <a:off x="11626016" y="3797130"/>
            <a:ext cx="3527314" cy="1623929"/>
            <a:chOff x="11647045" y="4236474"/>
            <a:chExt cx="3527314" cy="1623929"/>
          </a:xfrm>
        </p:grpSpPr>
        <p:grpSp>
          <p:nvGrpSpPr>
            <p:cNvPr id="31" name="グループ化 30">
              <a:extLst>
                <a:ext uri="{FF2B5EF4-FFF2-40B4-BE49-F238E27FC236}">
                  <a16:creationId xmlns:a16="http://schemas.microsoft.com/office/drawing/2014/main" id="{E1ED59B7-7390-985A-7069-2D8E525A5DB7}"/>
                </a:ext>
              </a:extLst>
            </p:cNvPr>
            <p:cNvGrpSpPr/>
            <p:nvPr/>
          </p:nvGrpSpPr>
          <p:grpSpPr>
            <a:xfrm>
              <a:off x="11854615" y="4393473"/>
              <a:ext cx="3319744" cy="1466930"/>
              <a:chOff x="6356334" y="5923820"/>
              <a:chExt cx="3300038" cy="1458222"/>
            </a:xfrm>
          </p:grpSpPr>
          <p:sp>
            <p:nvSpPr>
              <p:cNvPr id="32" name="四角形: 角を丸くする 31">
                <a:extLst>
                  <a:ext uri="{FF2B5EF4-FFF2-40B4-BE49-F238E27FC236}">
                    <a16:creationId xmlns:a16="http://schemas.microsoft.com/office/drawing/2014/main" id="{0C945D54-AE47-EFC4-3397-C2DB3A86E03D}"/>
                  </a:ext>
                </a:extLst>
              </p:cNvPr>
              <p:cNvSpPr/>
              <p:nvPr/>
            </p:nvSpPr>
            <p:spPr>
              <a:xfrm>
                <a:off x="6356334" y="5942042"/>
                <a:ext cx="1440000" cy="1440000"/>
              </a:xfrm>
              <a:prstGeom prst="roundRect">
                <a:avLst/>
              </a:prstGeom>
              <a:solidFill>
                <a:srgbClr val="EBFFFF"/>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四角形: 角を丸くする 35">
                <a:extLst>
                  <a:ext uri="{FF2B5EF4-FFF2-40B4-BE49-F238E27FC236}">
                    <a16:creationId xmlns:a16="http://schemas.microsoft.com/office/drawing/2014/main" id="{67A1F46B-9E14-C2F3-BDB3-F32FD4AC7A0B}"/>
                  </a:ext>
                </a:extLst>
              </p:cNvPr>
              <p:cNvSpPr/>
              <p:nvPr/>
            </p:nvSpPr>
            <p:spPr>
              <a:xfrm>
                <a:off x="8216372" y="5923820"/>
                <a:ext cx="1440000" cy="1440000"/>
              </a:xfrm>
              <a:prstGeom prst="roundRect">
                <a:avLst/>
              </a:prstGeom>
              <a:solidFill>
                <a:srgbClr val="EBFFFF"/>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テキスト ボックス 81">
              <a:extLst>
                <a:ext uri="{FF2B5EF4-FFF2-40B4-BE49-F238E27FC236}">
                  <a16:creationId xmlns:a16="http://schemas.microsoft.com/office/drawing/2014/main" id="{7A426E7F-44EA-0E92-5D30-2A5300A7E47E}"/>
                </a:ext>
              </a:extLst>
            </p:cNvPr>
            <p:cNvSpPr txBox="1"/>
            <p:nvPr/>
          </p:nvSpPr>
          <p:spPr>
            <a:xfrm>
              <a:off x="13411449" y="4242476"/>
              <a:ext cx="466474" cy="372277"/>
            </a:xfrm>
            <a:prstGeom prst="rect">
              <a:avLst/>
            </a:prstGeom>
            <a:solidFill>
              <a:srgbClr val="EBFFFF"/>
            </a:solidFill>
            <a:ln w="38100">
              <a:solidFill>
                <a:srgbClr val="0070C0"/>
              </a:solidFill>
            </a:ln>
          </p:spPr>
          <p:txBody>
            <a:bodyPr vert="eaVert" wrap="square" rtlCol="0">
              <a:spAutoFit/>
            </a:bodyPr>
            <a:lstStyle/>
            <a:p>
              <a:r>
                <a:rPr kumimoji="1" lang="en-US" altLang="ja-JP" dirty="0">
                  <a:solidFill>
                    <a:srgbClr val="0070C0"/>
                  </a:solidFill>
                </a:rPr>
                <a:t>10</a:t>
              </a:r>
              <a:endParaRPr kumimoji="1" lang="ja-JP" altLang="en-US" dirty="0">
                <a:solidFill>
                  <a:srgbClr val="0070C0"/>
                </a:solidFill>
              </a:endParaRPr>
            </a:p>
          </p:txBody>
        </p:sp>
        <p:sp>
          <p:nvSpPr>
            <p:cNvPr id="83" name="テキスト ボックス 82">
              <a:extLst>
                <a:ext uri="{FF2B5EF4-FFF2-40B4-BE49-F238E27FC236}">
                  <a16:creationId xmlns:a16="http://schemas.microsoft.com/office/drawing/2014/main" id="{A10DB99D-6D8C-60D1-8EA4-69ADBA1E03E4}"/>
                </a:ext>
              </a:extLst>
            </p:cNvPr>
            <p:cNvSpPr txBox="1"/>
            <p:nvPr/>
          </p:nvSpPr>
          <p:spPr>
            <a:xfrm>
              <a:off x="11647045" y="4236474"/>
              <a:ext cx="306042" cy="369332"/>
            </a:xfrm>
            <a:prstGeom prst="rect">
              <a:avLst/>
            </a:prstGeom>
            <a:solidFill>
              <a:srgbClr val="EBFFFF"/>
            </a:solidFill>
            <a:ln w="38100">
              <a:solidFill>
                <a:srgbClr val="0070C0"/>
              </a:solidFill>
            </a:ln>
          </p:spPr>
          <p:txBody>
            <a:bodyPr wrap="square" rtlCol="0">
              <a:spAutoFit/>
            </a:bodyPr>
            <a:lstStyle/>
            <a:p>
              <a:r>
                <a:rPr kumimoji="1" lang="en-US" altLang="ja-JP" dirty="0">
                  <a:solidFill>
                    <a:srgbClr val="0070C0"/>
                  </a:solidFill>
                </a:rPr>
                <a:t>9</a:t>
              </a:r>
              <a:endParaRPr kumimoji="1" lang="ja-JP" altLang="en-US" dirty="0">
                <a:solidFill>
                  <a:srgbClr val="0070C0"/>
                </a:solidFill>
              </a:endParaRPr>
            </a:p>
          </p:txBody>
        </p:sp>
        <p:sp>
          <p:nvSpPr>
            <p:cNvPr id="109" name="四角形: 角を丸くする 108">
              <a:extLst>
                <a:ext uri="{FF2B5EF4-FFF2-40B4-BE49-F238E27FC236}">
                  <a16:creationId xmlns:a16="http://schemas.microsoft.com/office/drawing/2014/main" id="{69D2921B-1B16-EB8D-17A3-08BCC668574E}"/>
                </a:ext>
              </a:extLst>
            </p:cNvPr>
            <p:cNvSpPr/>
            <p:nvPr/>
          </p:nvSpPr>
          <p:spPr>
            <a:xfrm>
              <a:off x="12118743" y="4664129"/>
              <a:ext cx="930496" cy="943947"/>
            </a:xfrm>
            <a:prstGeom prst="roundRect">
              <a:avLst/>
            </a:prstGeom>
            <a:blipFill>
              <a:blip r:embed="rId8">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0" name="四角形: 角を丸くする 109">
              <a:extLst>
                <a:ext uri="{FF2B5EF4-FFF2-40B4-BE49-F238E27FC236}">
                  <a16:creationId xmlns:a16="http://schemas.microsoft.com/office/drawing/2014/main" id="{12689090-AA5E-0D0C-8143-F454651E882A}"/>
                </a:ext>
              </a:extLst>
            </p:cNvPr>
            <p:cNvSpPr/>
            <p:nvPr/>
          </p:nvSpPr>
          <p:spPr>
            <a:xfrm>
              <a:off x="13984811" y="4678113"/>
              <a:ext cx="930496" cy="943947"/>
            </a:xfrm>
            <a:prstGeom prst="roundRect">
              <a:avLst/>
            </a:prstGeom>
            <a:blipFill>
              <a:blip r:embed="rId9">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31" name="グループ化 130">
            <a:extLst>
              <a:ext uri="{FF2B5EF4-FFF2-40B4-BE49-F238E27FC236}">
                <a16:creationId xmlns:a16="http://schemas.microsoft.com/office/drawing/2014/main" id="{91F27547-A89D-F82C-F91B-9A16DDB47C18}"/>
              </a:ext>
            </a:extLst>
          </p:cNvPr>
          <p:cNvGrpSpPr/>
          <p:nvPr/>
        </p:nvGrpSpPr>
        <p:grpSpPr>
          <a:xfrm>
            <a:off x="6074898" y="3802155"/>
            <a:ext cx="5316851" cy="1634270"/>
            <a:chOff x="6116076" y="4235817"/>
            <a:chExt cx="5316851" cy="1634270"/>
          </a:xfrm>
        </p:grpSpPr>
        <p:grpSp>
          <p:nvGrpSpPr>
            <p:cNvPr id="49" name="グループ化 48">
              <a:extLst>
                <a:ext uri="{FF2B5EF4-FFF2-40B4-BE49-F238E27FC236}">
                  <a16:creationId xmlns:a16="http://schemas.microsoft.com/office/drawing/2014/main" id="{15C8A692-1BE2-BDE8-A367-BA4D33B5C2BC}"/>
                </a:ext>
              </a:extLst>
            </p:cNvPr>
            <p:cNvGrpSpPr/>
            <p:nvPr/>
          </p:nvGrpSpPr>
          <p:grpSpPr>
            <a:xfrm>
              <a:off x="6116076" y="4235817"/>
              <a:ext cx="5316851" cy="1634270"/>
              <a:chOff x="6028171" y="4407455"/>
              <a:chExt cx="5316851" cy="1634270"/>
            </a:xfrm>
          </p:grpSpPr>
          <p:grpSp>
            <p:nvGrpSpPr>
              <p:cNvPr id="26" name="グループ化 25">
                <a:extLst>
                  <a:ext uri="{FF2B5EF4-FFF2-40B4-BE49-F238E27FC236}">
                    <a16:creationId xmlns:a16="http://schemas.microsoft.com/office/drawing/2014/main" id="{E3BE8D18-99F3-82F2-8342-7FCA54F506D8}"/>
                  </a:ext>
                </a:extLst>
              </p:cNvPr>
              <p:cNvGrpSpPr/>
              <p:nvPr/>
            </p:nvGrpSpPr>
            <p:grpSpPr>
              <a:xfrm>
                <a:off x="6213575" y="4595064"/>
                <a:ext cx="5131447" cy="1446661"/>
                <a:chOff x="6311112" y="4478291"/>
                <a:chExt cx="5131447" cy="1446661"/>
              </a:xfrm>
            </p:grpSpPr>
            <p:sp>
              <p:nvSpPr>
                <p:cNvPr id="7" name="四角形: 角を丸くする 6">
                  <a:extLst>
                    <a:ext uri="{FF2B5EF4-FFF2-40B4-BE49-F238E27FC236}">
                      <a16:creationId xmlns:a16="http://schemas.microsoft.com/office/drawing/2014/main" id="{AACF21E9-8186-847A-2B0E-0E02629AF9C4}"/>
                    </a:ext>
                  </a:extLst>
                </p:cNvPr>
                <p:cNvSpPr/>
                <p:nvPr/>
              </p:nvSpPr>
              <p:spPr>
                <a:xfrm>
                  <a:off x="6311112" y="4478291"/>
                  <a:ext cx="1440000" cy="1440000"/>
                </a:xfrm>
                <a:prstGeom prst="roundRect">
                  <a:avLst/>
                </a:prstGeom>
                <a:solidFill>
                  <a:srgbClr val="FFEBFF"/>
                </a:solidFill>
                <a:ln w="381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2EF804B-DA76-F62F-A451-779F6FB775F0}"/>
                    </a:ext>
                  </a:extLst>
                </p:cNvPr>
                <p:cNvSpPr/>
                <p:nvPr/>
              </p:nvSpPr>
              <p:spPr>
                <a:xfrm>
                  <a:off x="8145901" y="4482007"/>
                  <a:ext cx="1440000" cy="1440000"/>
                </a:xfrm>
                <a:prstGeom prst="roundRect">
                  <a:avLst/>
                </a:prstGeom>
                <a:solidFill>
                  <a:srgbClr val="FFEBFF"/>
                </a:solidFill>
                <a:ln w="381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四角形: 角を丸くする 52">
                  <a:extLst>
                    <a:ext uri="{FF2B5EF4-FFF2-40B4-BE49-F238E27FC236}">
                      <a16:creationId xmlns:a16="http://schemas.microsoft.com/office/drawing/2014/main" id="{B54FDBE0-A60B-43FA-38CA-3E0E50C60ED2}"/>
                    </a:ext>
                  </a:extLst>
                </p:cNvPr>
                <p:cNvSpPr/>
                <p:nvPr/>
              </p:nvSpPr>
              <p:spPr>
                <a:xfrm>
                  <a:off x="10002559" y="4484952"/>
                  <a:ext cx="1440000" cy="1440000"/>
                </a:xfrm>
                <a:prstGeom prst="roundRect">
                  <a:avLst/>
                </a:prstGeom>
                <a:solidFill>
                  <a:srgbClr val="FFEBFF"/>
                </a:solidFill>
                <a:ln w="381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98" name="テキスト ボックス 97">
                <a:extLst>
                  <a:ext uri="{FF2B5EF4-FFF2-40B4-BE49-F238E27FC236}">
                    <a16:creationId xmlns:a16="http://schemas.microsoft.com/office/drawing/2014/main" id="{797AD63E-1783-0BDE-83E7-B48C0041F1CA}"/>
                  </a:ext>
                </a:extLst>
              </p:cNvPr>
              <p:cNvSpPr txBox="1"/>
              <p:nvPr/>
            </p:nvSpPr>
            <p:spPr>
              <a:xfrm>
                <a:off x="9696860" y="4410398"/>
                <a:ext cx="306042" cy="369332"/>
              </a:xfrm>
              <a:prstGeom prst="rect">
                <a:avLst/>
              </a:prstGeom>
              <a:solidFill>
                <a:srgbClr val="FFEBFF"/>
              </a:solidFill>
              <a:ln w="38100">
                <a:solidFill>
                  <a:srgbClr val="FF0066"/>
                </a:solidFill>
              </a:ln>
            </p:spPr>
            <p:txBody>
              <a:bodyPr wrap="square" rtlCol="0">
                <a:spAutoFit/>
              </a:bodyPr>
              <a:lstStyle/>
              <a:p>
                <a:r>
                  <a:rPr kumimoji="1" lang="en-US" altLang="ja-JP" dirty="0">
                    <a:solidFill>
                      <a:srgbClr val="FF0066"/>
                    </a:solidFill>
                  </a:rPr>
                  <a:t>6</a:t>
                </a:r>
                <a:endParaRPr kumimoji="1" lang="ja-JP" altLang="en-US" dirty="0">
                  <a:solidFill>
                    <a:srgbClr val="FF0066"/>
                  </a:solidFill>
                </a:endParaRPr>
              </a:p>
            </p:txBody>
          </p:sp>
          <p:sp>
            <p:nvSpPr>
              <p:cNvPr id="93" name="テキスト ボックス 92">
                <a:extLst>
                  <a:ext uri="{FF2B5EF4-FFF2-40B4-BE49-F238E27FC236}">
                    <a16:creationId xmlns:a16="http://schemas.microsoft.com/office/drawing/2014/main" id="{61B57C45-C116-73A9-3478-F15A57481FC2}"/>
                  </a:ext>
                </a:extLst>
              </p:cNvPr>
              <p:cNvSpPr txBox="1"/>
              <p:nvPr/>
            </p:nvSpPr>
            <p:spPr>
              <a:xfrm>
                <a:off x="6028171" y="4407455"/>
                <a:ext cx="306042" cy="369332"/>
              </a:xfrm>
              <a:prstGeom prst="rect">
                <a:avLst/>
              </a:prstGeom>
              <a:solidFill>
                <a:srgbClr val="FFEBFF"/>
              </a:solidFill>
              <a:ln w="38100">
                <a:solidFill>
                  <a:srgbClr val="FF0066"/>
                </a:solidFill>
              </a:ln>
            </p:spPr>
            <p:txBody>
              <a:bodyPr wrap="square" rtlCol="0">
                <a:spAutoFit/>
              </a:bodyPr>
              <a:lstStyle/>
              <a:p>
                <a:r>
                  <a:rPr kumimoji="1" lang="en-US" altLang="ja-JP" dirty="0">
                    <a:solidFill>
                      <a:srgbClr val="FF0066"/>
                    </a:solidFill>
                  </a:rPr>
                  <a:t>4</a:t>
                </a:r>
                <a:endParaRPr kumimoji="1" lang="ja-JP" altLang="en-US" dirty="0">
                  <a:solidFill>
                    <a:srgbClr val="FF0066"/>
                  </a:solidFill>
                </a:endParaRPr>
              </a:p>
            </p:txBody>
          </p:sp>
          <p:sp>
            <p:nvSpPr>
              <p:cNvPr id="99" name="テキスト ボックス 98">
                <a:extLst>
                  <a:ext uri="{FF2B5EF4-FFF2-40B4-BE49-F238E27FC236}">
                    <a16:creationId xmlns:a16="http://schemas.microsoft.com/office/drawing/2014/main" id="{F3E3B2D4-C3BD-CF3A-865D-1544A84B0B97}"/>
                  </a:ext>
                </a:extLst>
              </p:cNvPr>
              <p:cNvSpPr txBox="1"/>
              <p:nvPr/>
            </p:nvSpPr>
            <p:spPr>
              <a:xfrm>
                <a:off x="7848644" y="4417059"/>
                <a:ext cx="306042" cy="369332"/>
              </a:xfrm>
              <a:prstGeom prst="rect">
                <a:avLst/>
              </a:prstGeom>
              <a:solidFill>
                <a:srgbClr val="FFEBFF"/>
              </a:solidFill>
              <a:ln w="38100">
                <a:solidFill>
                  <a:srgbClr val="FF0066"/>
                </a:solidFill>
              </a:ln>
            </p:spPr>
            <p:txBody>
              <a:bodyPr wrap="square" rtlCol="0">
                <a:spAutoFit/>
              </a:bodyPr>
              <a:lstStyle/>
              <a:p>
                <a:r>
                  <a:rPr kumimoji="1" lang="en-US" altLang="ja-JP" dirty="0">
                    <a:solidFill>
                      <a:srgbClr val="FF0066"/>
                    </a:solidFill>
                  </a:rPr>
                  <a:t>5</a:t>
                </a:r>
                <a:endParaRPr kumimoji="1" lang="ja-JP" altLang="en-US" dirty="0">
                  <a:solidFill>
                    <a:srgbClr val="FF0066"/>
                  </a:solidFill>
                </a:endParaRPr>
              </a:p>
            </p:txBody>
          </p:sp>
        </p:grpSp>
        <p:sp>
          <p:nvSpPr>
            <p:cNvPr id="112" name="四角形: 角を丸くする 111">
              <a:extLst>
                <a:ext uri="{FF2B5EF4-FFF2-40B4-BE49-F238E27FC236}">
                  <a16:creationId xmlns:a16="http://schemas.microsoft.com/office/drawing/2014/main" id="{709726C4-71FE-160A-803F-3FE2895D9291}"/>
                </a:ext>
              </a:extLst>
            </p:cNvPr>
            <p:cNvSpPr/>
            <p:nvPr/>
          </p:nvSpPr>
          <p:spPr>
            <a:xfrm>
              <a:off x="6572801" y="4656769"/>
              <a:ext cx="930496" cy="973314"/>
            </a:xfrm>
            <a:prstGeom prst="roundRect">
              <a:avLst/>
            </a:prstGeom>
            <a:blipFill>
              <a:blip r:embed="rId10">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3" name="四角形: 角を丸くする 112">
              <a:extLst>
                <a:ext uri="{FF2B5EF4-FFF2-40B4-BE49-F238E27FC236}">
                  <a16:creationId xmlns:a16="http://schemas.microsoft.com/office/drawing/2014/main" id="{600D5551-A14E-937B-76F6-0823600EFAE2}"/>
                </a:ext>
              </a:extLst>
            </p:cNvPr>
            <p:cNvSpPr/>
            <p:nvPr/>
          </p:nvSpPr>
          <p:spPr>
            <a:xfrm>
              <a:off x="8441223" y="4700879"/>
              <a:ext cx="930496" cy="973314"/>
            </a:xfrm>
            <a:prstGeom prst="roundRect">
              <a:avLst/>
            </a:prstGeom>
            <a:blipFill>
              <a:blip r:embed="rId11">
                <a:extLst>
                  <a:ext uri="{28A0092B-C50C-407E-A947-70E740481C1C}">
                    <a14:useLocalDpi xmlns:a14="http://schemas.microsoft.com/office/drawing/2010/main" val="0"/>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5" name="四角形: 角を丸くする 114">
              <a:extLst>
                <a:ext uri="{FF2B5EF4-FFF2-40B4-BE49-F238E27FC236}">
                  <a16:creationId xmlns:a16="http://schemas.microsoft.com/office/drawing/2014/main" id="{B1291B83-AD2A-3520-F46A-350FBD2E68D2}"/>
                </a:ext>
              </a:extLst>
            </p:cNvPr>
            <p:cNvSpPr/>
            <p:nvPr/>
          </p:nvSpPr>
          <p:spPr>
            <a:xfrm>
              <a:off x="10249685" y="4703775"/>
              <a:ext cx="930496" cy="943195"/>
            </a:xfrm>
            <a:prstGeom prst="roundRect">
              <a:avLst/>
            </a:prstGeom>
            <a:blipFill>
              <a:blip r:embed="rId12">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36" name="グループ化 135">
            <a:extLst>
              <a:ext uri="{FF2B5EF4-FFF2-40B4-BE49-F238E27FC236}">
                <a16:creationId xmlns:a16="http://schemas.microsoft.com/office/drawing/2014/main" id="{AA67E7BB-1EBC-8A3B-4CA9-EB30DF9FEF38}"/>
              </a:ext>
            </a:extLst>
          </p:cNvPr>
          <p:cNvGrpSpPr/>
          <p:nvPr/>
        </p:nvGrpSpPr>
        <p:grpSpPr>
          <a:xfrm>
            <a:off x="6065677" y="6588035"/>
            <a:ext cx="9078432" cy="1583814"/>
            <a:chOff x="6074898" y="7066542"/>
            <a:chExt cx="9078432" cy="1583814"/>
          </a:xfrm>
        </p:grpSpPr>
        <p:grpSp>
          <p:nvGrpSpPr>
            <p:cNvPr id="51" name="グループ化 50">
              <a:extLst>
                <a:ext uri="{FF2B5EF4-FFF2-40B4-BE49-F238E27FC236}">
                  <a16:creationId xmlns:a16="http://schemas.microsoft.com/office/drawing/2014/main" id="{841DE36E-2CB4-2665-DBD8-A1315D1190D9}"/>
                </a:ext>
              </a:extLst>
            </p:cNvPr>
            <p:cNvGrpSpPr/>
            <p:nvPr/>
          </p:nvGrpSpPr>
          <p:grpSpPr>
            <a:xfrm>
              <a:off x="6351097" y="7275603"/>
              <a:ext cx="5029271" cy="1374753"/>
              <a:chOff x="10059207" y="6088275"/>
              <a:chExt cx="5271216" cy="1440888"/>
            </a:xfrm>
          </p:grpSpPr>
          <p:sp>
            <p:nvSpPr>
              <p:cNvPr id="39" name="四角形: 角を丸くする 38">
                <a:extLst>
                  <a:ext uri="{FF2B5EF4-FFF2-40B4-BE49-F238E27FC236}">
                    <a16:creationId xmlns:a16="http://schemas.microsoft.com/office/drawing/2014/main" id="{4D51C904-6213-C4A6-7D0E-A7131F1A46D8}"/>
                  </a:ext>
                </a:extLst>
              </p:cNvPr>
              <p:cNvSpPr/>
              <p:nvPr/>
            </p:nvSpPr>
            <p:spPr>
              <a:xfrm>
                <a:off x="12017514" y="6089163"/>
                <a:ext cx="1440000" cy="1440000"/>
              </a:xfrm>
              <a:prstGeom prst="roundRect">
                <a:avLst/>
              </a:prstGeom>
              <a:solidFill>
                <a:srgbClr val="EBFFEB"/>
              </a:solid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四角形: 角を丸くする 40">
                <a:extLst>
                  <a:ext uri="{FF2B5EF4-FFF2-40B4-BE49-F238E27FC236}">
                    <a16:creationId xmlns:a16="http://schemas.microsoft.com/office/drawing/2014/main" id="{DA5A4A0B-C6A0-3AB4-78EC-76FEEFAF9335}"/>
                  </a:ext>
                </a:extLst>
              </p:cNvPr>
              <p:cNvSpPr/>
              <p:nvPr/>
            </p:nvSpPr>
            <p:spPr>
              <a:xfrm>
                <a:off x="10059207" y="6088379"/>
                <a:ext cx="1440000" cy="1440000"/>
              </a:xfrm>
              <a:prstGeom prst="roundRect">
                <a:avLst/>
              </a:prstGeom>
              <a:solidFill>
                <a:srgbClr val="EBFFEB"/>
              </a:solid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3AF4F6C1-25BF-AE50-6EF5-7B7ED4CA8391}"/>
                  </a:ext>
                </a:extLst>
              </p:cNvPr>
              <p:cNvSpPr/>
              <p:nvPr/>
            </p:nvSpPr>
            <p:spPr>
              <a:xfrm>
                <a:off x="13890423" y="6088275"/>
                <a:ext cx="1440000" cy="1440000"/>
              </a:xfrm>
              <a:prstGeom prst="roundRect">
                <a:avLst/>
              </a:prstGeom>
              <a:solidFill>
                <a:srgbClr val="EBFFEB"/>
              </a:solid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2" name="グループ化 51">
              <a:extLst>
                <a:ext uri="{FF2B5EF4-FFF2-40B4-BE49-F238E27FC236}">
                  <a16:creationId xmlns:a16="http://schemas.microsoft.com/office/drawing/2014/main" id="{E20AD856-B851-4F9F-4D13-A27F8479961E}"/>
                </a:ext>
              </a:extLst>
            </p:cNvPr>
            <p:cNvGrpSpPr/>
            <p:nvPr/>
          </p:nvGrpSpPr>
          <p:grpSpPr>
            <a:xfrm>
              <a:off x="11858707" y="7252682"/>
              <a:ext cx="3294623" cy="1396825"/>
              <a:chOff x="10059207" y="6088379"/>
              <a:chExt cx="3398307" cy="1440784"/>
            </a:xfrm>
          </p:grpSpPr>
          <p:sp>
            <p:nvSpPr>
              <p:cNvPr id="56" name="四角形: 角を丸くする 55">
                <a:extLst>
                  <a:ext uri="{FF2B5EF4-FFF2-40B4-BE49-F238E27FC236}">
                    <a16:creationId xmlns:a16="http://schemas.microsoft.com/office/drawing/2014/main" id="{DAFF4F61-20CE-D606-7540-B0B37BA250ED}"/>
                  </a:ext>
                </a:extLst>
              </p:cNvPr>
              <p:cNvSpPr/>
              <p:nvPr/>
            </p:nvSpPr>
            <p:spPr>
              <a:xfrm>
                <a:off x="12017514" y="6089163"/>
                <a:ext cx="1440000" cy="1440000"/>
              </a:xfrm>
              <a:prstGeom prst="roundRect">
                <a:avLst/>
              </a:prstGeom>
              <a:solidFill>
                <a:srgbClr val="EBFFEB"/>
              </a:solid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四角形: 角を丸くする 56">
                <a:extLst>
                  <a:ext uri="{FF2B5EF4-FFF2-40B4-BE49-F238E27FC236}">
                    <a16:creationId xmlns:a16="http://schemas.microsoft.com/office/drawing/2014/main" id="{DE09E023-1FD2-C5FC-4721-7A7E12714EB0}"/>
                  </a:ext>
                </a:extLst>
              </p:cNvPr>
              <p:cNvSpPr/>
              <p:nvPr/>
            </p:nvSpPr>
            <p:spPr>
              <a:xfrm>
                <a:off x="10059207" y="6088379"/>
                <a:ext cx="1440000" cy="1440000"/>
              </a:xfrm>
              <a:prstGeom prst="roundRect">
                <a:avLst/>
              </a:prstGeom>
              <a:solidFill>
                <a:srgbClr val="EBFFEB"/>
              </a:solidFill>
              <a:ln w="38100">
                <a:solidFill>
                  <a:srgbClr val="33CC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5" name="テキスト ボックス 84">
              <a:extLst>
                <a:ext uri="{FF2B5EF4-FFF2-40B4-BE49-F238E27FC236}">
                  <a16:creationId xmlns:a16="http://schemas.microsoft.com/office/drawing/2014/main" id="{DCDA76A8-B6E5-E873-5D6A-6DEEC37EE77A}"/>
                </a:ext>
              </a:extLst>
            </p:cNvPr>
            <p:cNvSpPr txBox="1"/>
            <p:nvPr/>
          </p:nvSpPr>
          <p:spPr>
            <a:xfrm>
              <a:off x="13445972" y="7087720"/>
              <a:ext cx="466474" cy="372277"/>
            </a:xfrm>
            <a:prstGeom prst="rect">
              <a:avLst/>
            </a:prstGeom>
            <a:solidFill>
              <a:srgbClr val="EBFFEB"/>
            </a:solidFill>
            <a:ln w="38100">
              <a:solidFill>
                <a:srgbClr val="33CC33"/>
              </a:solidFill>
            </a:ln>
          </p:spPr>
          <p:txBody>
            <a:bodyPr vert="eaVert" wrap="square" rtlCol="0">
              <a:spAutoFit/>
            </a:bodyPr>
            <a:lstStyle/>
            <a:p>
              <a:r>
                <a:rPr kumimoji="1" lang="en-US" altLang="ja-JP" dirty="0">
                  <a:solidFill>
                    <a:srgbClr val="33CC33"/>
                  </a:solidFill>
                </a:rPr>
                <a:t>15</a:t>
              </a:r>
              <a:endParaRPr kumimoji="1" lang="ja-JP" altLang="en-US" dirty="0">
                <a:solidFill>
                  <a:srgbClr val="33CC33"/>
                </a:solidFill>
              </a:endParaRPr>
            </a:p>
          </p:txBody>
        </p:sp>
        <p:sp>
          <p:nvSpPr>
            <p:cNvPr id="89" name="テキスト ボックス 88">
              <a:extLst>
                <a:ext uri="{FF2B5EF4-FFF2-40B4-BE49-F238E27FC236}">
                  <a16:creationId xmlns:a16="http://schemas.microsoft.com/office/drawing/2014/main" id="{4C3F693D-1249-FFF2-40E9-D32310BABD3D}"/>
                </a:ext>
              </a:extLst>
            </p:cNvPr>
            <p:cNvSpPr txBox="1"/>
            <p:nvPr/>
          </p:nvSpPr>
          <p:spPr>
            <a:xfrm>
              <a:off x="11553757" y="7066542"/>
              <a:ext cx="466474" cy="372277"/>
            </a:xfrm>
            <a:prstGeom prst="rect">
              <a:avLst/>
            </a:prstGeom>
            <a:solidFill>
              <a:srgbClr val="EBFFEB"/>
            </a:solidFill>
            <a:ln w="38100">
              <a:solidFill>
                <a:srgbClr val="33CC33"/>
              </a:solidFill>
            </a:ln>
          </p:spPr>
          <p:txBody>
            <a:bodyPr vert="eaVert" wrap="square" rtlCol="0">
              <a:spAutoFit/>
            </a:bodyPr>
            <a:lstStyle/>
            <a:p>
              <a:r>
                <a:rPr kumimoji="1" lang="en-US" altLang="ja-JP" dirty="0">
                  <a:solidFill>
                    <a:srgbClr val="33CC33"/>
                  </a:solidFill>
                </a:rPr>
                <a:t>14</a:t>
              </a:r>
              <a:endParaRPr kumimoji="1" lang="ja-JP" altLang="en-US" dirty="0">
                <a:solidFill>
                  <a:srgbClr val="33CC33"/>
                </a:solidFill>
              </a:endParaRPr>
            </a:p>
          </p:txBody>
        </p:sp>
        <p:sp>
          <p:nvSpPr>
            <p:cNvPr id="90" name="テキスト ボックス 89">
              <a:extLst>
                <a:ext uri="{FF2B5EF4-FFF2-40B4-BE49-F238E27FC236}">
                  <a16:creationId xmlns:a16="http://schemas.microsoft.com/office/drawing/2014/main" id="{9CE1D834-3F03-0D1B-4207-15B23ABF7154}"/>
                </a:ext>
              </a:extLst>
            </p:cNvPr>
            <p:cNvSpPr txBox="1"/>
            <p:nvPr/>
          </p:nvSpPr>
          <p:spPr>
            <a:xfrm>
              <a:off x="9794173" y="7066543"/>
              <a:ext cx="466474" cy="372277"/>
            </a:xfrm>
            <a:prstGeom prst="rect">
              <a:avLst/>
            </a:prstGeom>
            <a:solidFill>
              <a:srgbClr val="EBFFEB"/>
            </a:solidFill>
            <a:ln w="38100">
              <a:solidFill>
                <a:srgbClr val="33CC33"/>
              </a:solidFill>
            </a:ln>
          </p:spPr>
          <p:txBody>
            <a:bodyPr vert="eaVert" wrap="square" rtlCol="0">
              <a:spAutoFit/>
            </a:bodyPr>
            <a:lstStyle/>
            <a:p>
              <a:r>
                <a:rPr kumimoji="1" lang="en-US" altLang="ja-JP" dirty="0">
                  <a:solidFill>
                    <a:srgbClr val="33CC33"/>
                  </a:solidFill>
                </a:rPr>
                <a:t>13</a:t>
              </a:r>
              <a:endParaRPr kumimoji="1" lang="ja-JP" altLang="en-US" dirty="0">
                <a:solidFill>
                  <a:srgbClr val="33CC33"/>
                </a:solidFill>
              </a:endParaRPr>
            </a:p>
          </p:txBody>
        </p:sp>
        <p:sp>
          <p:nvSpPr>
            <p:cNvPr id="91" name="テキスト ボックス 90">
              <a:extLst>
                <a:ext uri="{FF2B5EF4-FFF2-40B4-BE49-F238E27FC236}">
                  <a16:creationId xmlns:a16="http://schemas.microsoft.com/office/drawing/2014/main" id="{3ADD5BE8-466A-0239-A8A0-3B113CAF5C26}"/>
                </a:ext>
              </a:extLst>
            </p:cNvPr>
            <p:cNvSpPr txBox="1"/>
            <p:nvPr/>
          </p:nvSpPr>
          <p:spPr>
            <a:xfrm>
              <a:off x="7994258" y="7077331"/>
              <a:ext cx="466474" cy="372277"/>
            </a:xfrm>
            <a:prstGeom prst="rect">
              <a:avLst/>
            </a:prstGeom>
            <a:solidFill>
              <a:srgbClr val="EBFFEB"/>
            </a:solidFill>
            <a:ln w="38100">
              <a:solidFill>
                <a:srgbClr val="33CC33"/>
              </a:solidFill>
            </a:ln>
          </p:spPr>
          <p:txBody>
            <a:bodyPr vert="eaVert" wrap="square" rtlCol="0">
              <a:spAutoFit/>
            </a:bodyPr>
            <a:lstStyle/>
            <a:p>
              <a:r>
                <a:rPr kumimoji="1" lang="en-US" altLang="ja-JP" dirty="0">
                  <a:solidFill>
                    <a:srgbClr val="33CC33"/>
                  </a:solidFill>
                </a:rPr>
                <a:t>12</a:t>
              </a:r>
              <a:endParaRPr kumimoji="1" lang="ja-JP" altLang="en-US" dirty="0">
                <a:solidFill>
                  <a:srgbClr val="33CC33"/>
                </a:solidFill>
              </a:endParaRPr>
            </a:p>
          </p:txBody>
        </p:sp>
        <p:sp>
          <p:nvSpPr>
            <p:cNvPr id="92" name="テキスト ボックス 91">
              <a:extLst>
                <a:ext uri="{FF2B5EF4-FFF2-40B4-BE49-F238E27FC236}">
                  <a16:creationId xmlns:a16="http://schemas.microsoft.com/office/drawing/2014/main" id="{CBF5E416-7D67-78B7-9234-A87E35E2649C}"/>
                </a:ext>
              </a:extLst>
            </p:cNvPr>
            <p:cNvSpPr txBox="1"/>
            <p:nvPr/>
          </p:nvSpPr>
          <p:spPr>
            <a:xfrm>
              <a:off x="6074898" y="7074953"/>
              <a:ext cx="466474" cy="372277"/>
            </a:xfrm>
            <a:prstGeom prst="rect">
              <a:avLst/>
            </a:prstGeom>
            <a:solidFill>
              <a:srgbClr val="EBFFEB"/>
            </a:solidFill>
            <a:ln w="38100">
              <a:solidFill>
                <a:srgbClr val="33CC33"/>
              </a:solidFill>
            </a:ln>
          </p:spPr>
          <p:txBody>
            <a:bodyPr vert="eaVert" wrap="square" rtlCol="0">
              <a:spAutoFit/>
            </a:bodyPr>
            <a:lstStyle/>
            <a:p>
              <a:r>
                <a:rPr kumimoji="1" lang="en-US" altLang="ja-JP" dirty="0">
                  <a:solidFill>
                    <a:srgbClr val="33CC33"/>
                  </a:solidFill>
                </a:rPr>
                <a:t>11</a:t>
              </a:r>
              <a:endParaRPr kumimoji="1" lang="ja-JP" altLang="en-US" dirty="0">
                <a:solidFill>
                  <a:srgbClr val="33CC33"/>
                </a:solidFill>
              </a:endParaRPr>
            </a:p>
          </p:txBody>
        </p:sp>
        <p:sp>
          <p:nvSpPr>
            <p:cNvPr id="118" name="四角形: 角を丸くする 117">
              <a:extLst>
                <a:ext uri="{FF2B5EF4-FFF2-40B4-BE49-F238E27FC236}">
                  <a16:creationId xmlns:a16="http://schemas.microsoft.com/office/drawing/2014/main" id="{3F420C4E-C1C0-8962-DD89-DB099133F6B0}"/>
                </a:ext>
              </a:extLst>
            </p:cNvPr>
            <p:cNvSpPr/>
            <p:nvPr/>
          </p:nvSpPr>
          <p:spPr>
            <a:xfrm>
              <a:off x="6563956" y="7521302"/>
              <a:ext cx="948185" cy="948184"/>
            </a:xfrm>
            <a:prstGeom prst="roundRect">
              <a:avLst/>
            </a:prstGeom>
            <a:blipFill>
              <a:blip r:embed="rId1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1" name="四角形: 角を丸くする 120">
              <a:extLst>
                <a:ext uri="{FF2B5EF4-FFF2-40B4-BE49-F238E27FC236}">
                  <a16:creationId xmlns:a16="http://schemas.microsoft.com/office/drawing/2014/main" id="{ED471F46-2F8C-4164-9F70-D10125BCDF70}"/>
                </a:ext>
              </a:extLst>
            </p:cNvPr>
            <p:cNvSpPr/>
            <p:nvPr/>
          </p:nvSpPr>
          <p:spPr>
            <a:xfrm>
              <a:off x="8437719" y="7508989"/>
              <a:ext cx="948185" cy="948184"/>
            </a:xfrm>
            <a:prstGeom prst="roundRect">
              <a:avLst/>
            </a:prstGeom>
            <a:blipFill>
              <a:blip r:embed="rId1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3" name="四角形: 角を丸くする 122">
              <a:extLst>
                <a:ext uri="{FF2B5EF4-FFF2-40B4-BE49-F238E27FC236}">
                  <a16:creationId xmlns:a16="http://schemas.microsoft.com/office/drawing/2014/main" id="{BD9CA658-7EED-E4E6-927C-7C1884284024}"/>
                </a:ext>
              </a:extLst>
            </p:cNvPr>
            <p:cNvSpPr/>
            <p:nvPr/>
          </p:nvSpPr>
          <p:spPr>
            <a:xfrm>
              <a:off x="10238834" y="7521301"/>
              <a:ext cx="948185" cy="948186"/>
            </a:xfrm>
            <a:prstGeom prst="roundRect">
              <a:avLst/>
            </a:prstGeom>
            <a:blipFill>
              <a:blip r:embed="rId1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5" name="四角形: 角を丸くする 124">
              <a:extLst>
                <a:ext uri="{FF2B5EF4-FFF2-40B4-BE49-F238E27FC236}">
                  <a16:creationId xmlns:a16="http://schemas.microsoft.com/office/drawing/2014/main" id="{07B7605C-E70E-CF65-690B-25302D70CFAD}"/>
                </a:ext>
              </a:extLst>
            </p:cNvPr>
            <p:cNvSpPr/>
            <p:nvPr/>
          </p:nvSpPr>
          <p:spPr>
            <a:xfrm>
              <a:off x="12082646" y="7526300"/>
              <a:ext cx="948185" cy="948186"/>
            </a:xfrm>
            <a:prstGeom prst="roundRect">
              <a:avLst/>
            </a:prstGeom>
            <a:blipFill>
              <a:blip r:embed="rId16">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8" name="四角形: 角を丸くする 127">
              <a:extLst>
                <a:ext uri="{FF2B5EF4-FFF2-40B4-BE49-F238E27FC236}">
                  <a16:creationId xmlns:a16="http://schemas.microsoft.com/office/drawing/2014/main" id="{8DB338FA-8B5F-80BF-98CF-4B4C84D72EB6}"/>
                </a:ext>
              </a:extLst>
            </p:cNvPr>
            <p:cNvSpPr/>
            <p:nvPr/>
          </p:nvSpPr>
          <p:spPr>
            <a:xfrm>
              <a:off x="13984811" y="7508199"/>
              <a:ext cx="948185" cy="943204"/>
            </a:xfrm>
            <a:prstGeom prst="roundRect">
              <a:avLst/>
            </a:prstGeom>
            <a:blipFill>
              <a:blip r:embed="rId17">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76" name="グループ化 175">
            <a:extLst>
              <a:ext uri="{FF2B5EF4-FFF2-40B4-BE49-F238E27FC236}">
                <a16:creationId xmlns:a16="http://schemas.microsoft.com/office/drawing/2014/main" id="{1F8C5FA4-B965-66B4-CABB-5C22F2182DB6}"/>
              </a:ext>
            </a:extLst>
          </p:cNvPr>
          <p:cNvGrpSpPr/>
          <p:nvPr/>
        </p:nvGrpSpPr>
        <p:grpSpPr>
          <a:xfrm>
            <a:off x="8761413" y="8717541"/>
            <a:ext cx="6323477" cy="2075602"/>
            <a:chOff x="6074898" y="8715677"/>
            <a:chExt cx="6323477" cy="2075602"/>
          </a:xfrm>
        </p:grpSpPr>
        <p:sp>
          <p:nvSpPr>
            <p:cNvPr id="158" name="四角形: メモ 157">
              <a:extLst>
                <a:ext uri="{FF2B5EF4-FFF2-40B4-BE49-F238E27FC236}">
                  <a16:creationId xmlns:a16="http://schemas.microsoft.com/office/drawing/2014/main" id="{608B7CE9-68F3-7F26-B4AF-7C6C63B063B1}"/>
                </a:ext>
              </a:extLst>
            </p:cNvPr>
            <p:cNvSpPr/>
            <p:nvPr/>
          </p:nvSpPr>
          <p:spPr>
            <a:xfrm>
              <a:off x="6074898" y="8715677"/>
              <a:ext cx="6323477" cy="2075602"/>
            </a:xfrm>
            <a:prstGeom prst="foldedCorner">
              <a:avLst/>
            </a:prstGeom>
            <a:solidFill>
              <a:srgbClr val="FFFFCC">
                <a:alpha val="8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a:extLst>
                <a:ext uri="{FF2B5EF4-FFF2-40B4-BE49-F238E27FC236}">
                  <a16:creationId xmlns:a16="http://schemas.microsoft.com/office/drawing/2014/main" id="{A9594416-28DD-5C60-FE4C-0B9FC360AF3E}"/>
                </a:ext>
              </a:extLst>
            </p:cNvPr>
            <p:cNvSpPr txBox="1"/>
            <p:nvPr/>
          </p:nvSpPr>
          <p:spPr>
            <a:xfrm>
              <a:off x="6133899" y="8797098"/>
              <a:ext cx="5428698" cy="430887"/>
            </a:xfrm>
            <a:prstGeom prst="rect">
              <a:avLst/>
            </a:prstGeom>
            <a:noFill/>
          </p:spPr>
          <p:txBody>
            <a:bodyPr wrap="square" rtlCol="0">
              <a:spAutoFit/>
            </a:bodyPr>
            <a:lstStyle/>
            <a:p>
              <a:r>
                <a:rPr kumimoji="1" lang="ja-JP" altLang="en-US" sz="1100" b="1" dirty="0">
                  <a:solidFill>
                    <a:srgbClr val="FF0000"/>
                  </a:solidFill>
                </a:rPr>
                <a:t>マイホーム割引の割引・特典を受けるには、来場予約やお問い合わせの前に、</a:t>
              </a:r>
              <a:endParaRPr kumimoji="1" lang="en-US" altLang="ja-JP" sz="1100" b="1" dirty="0">
                <a:solidFill>
                  <a:srgbClr val="FF0000"/>
                </a:solidFill>
              </a:endParaRPr>
            </a:p>
            <a:p>
              <a:r>
                <a:rPr kumimoji="1" lang="en-US" altLang="ja-JP" sz="1100" b="1" dirty="0">
                  <a:solidFill>
                    <a:srgbClr val="FF0000"/>
                  </a:solidFill>
                </a:rPr>
                <a:t>JFE</a:t>
              </a:r>
              <a:r>
                <a:rPr kumimoji="1" lang="ja-JP" altLang="en-US" sz="1100" b="1" dirty="0">
                  <a:solidFill>
                    <a:srgbClr val="FF0000"/>
                  </a:solidFill>
                </a:rPr>
                <a:t>ライフへ紹介カードの発行申請が必要です。　　</a:t>
              </a:r>
              <a:r>
                <a:rPr kumimoji="1" lang="ja-JP" altLang="en-US" sz="1100" dirty="0"/>
                <a:t>　　　　</a:t>
              </a:r>
              <a:r>
                <a:rPr kumimoji="1" lang="ja-JP" altLang="en-US" sz="1100" u="sng" dirty="0"/>
                <a:t>申請はこちらから⇒</a:t>
              </a:r>
              <a:endParaRPr kumimoji="1" lang="en-US" altLang="ja-JP" sz="1100" u="sng" dirty="0"/>
            </a:p>
          </p:txBody>
        </p:sp>
        <p:sp>
          <p:nvSpPr>
            <p:cNvPr id="155" name="テキスト ボックス 154">
              <a:extLst>
                <a:ext uri="{FF2B5EF4-FFF2-40B4-BE49-F238E27FC236}">
                  <a16:creationId xmlns:a16="http://schemas.microsoft.com/office/drawing/2014/main" id="{B62B8390-3226-2F7E-35A5-3D5BF212AE75}"/>
                </a:ext>
              </a:extLst>
            </p:cNvPr>
            <p:cNvSpPr txBox="1"/>
            <p:nvPr/>
          </p:nvSpPr>
          <p:spPr>
            <a:xfrm>
              <a:off x="6158453" y="9216056"/>
              <a:ext cx="3258422" cy="323165"/>
            </a:xfrm>
            <a:prstGeom prst="rect">
              <a:avLst/>
            </a:prstGeom>
            <a:noFill/>
          </p:spPr>
          <p:txBody>
            <a:bodyPr wrap="square" rtlCol="0">
              <a:spAutoFit/>
            </a:bodyPr>
            <a:lstStyle/>
            <a:p>
              <a:r>
                <a:rPr kumimoji="1" lang="en-US" altLang="ja-JP" sz="1500" b="1" u="sng" dirty="0"/>
                <a:t>【</a:t>
              </a:r>
              <a:r>
                <a:rPr kumimoji="1" lang="ja-JP" altLang="en-US" sz="1500" b="1" u="sng" dirty="0"/>
                <a:t>紹介カード発行申請・連絡先</a:t>
              </a:r>
              <a:r>
                <a:rPr kumimoji="1" lang="en-US" altLang="ja-JP" sz="1500" b="1" u="sng" dirty="0"/>
                <a:t>】</a:t>
              </a:r>
            </a:p>
          </p:txBody>
        </p:sp>
        <p:sp>
          <p:nvSpPr>
            <p:cNvPr id="156" name="テキスト ボックス 155">
              <a:extLst>
                <a:ext uri="{FF2B5EF4-FFF2-40B4-BE49-F238E27FC236}">
                  <a16:creationId xmlns:a16="http://schemas.microsoft.com/office/drawing/2014/main" id="{EE5CEE65-C706-9AC3-0286-87D80242487B}"/>
                </a:ext>
              </a:extLst>
            </p:cNvPr>
            <p:cNvSpPr txBox="1"/>
            <p:nvPr/>
          </p:nvSpPr>
          <p:spPr>
            <a:xfrm>
              <a:off x="6380940" y="9532809"/>
              <a:ext cx="3693855" cy="938719"/>
            </a:xfrm>
            <a:prstGeom prst="rect">
              <a:avLst/>
            </a:prstGeom>
            <a:noFill/>
          </p:spPr>
          <p:txBody>
            <a:bodyPr wrap="square" rtlCol="0">
              <a:spAutoFit/>
            </a:bodyPr>
            <a:lstStyle/>
            <a:p>
              <a:r>
                <a:rPr kumimoji="1" lang="en-US" altLang="ja-JP" sz="1100" dirty="0"/>
                <a:t>JFE</a:t>
              </a:r>
              <a:r>
                <a:rPr kumimoji="1" lang="ja-JP" altLang="en-US" sz="1100" dirty="0"/>
                <a:t>ライフ㈱阪神営業所不動産グループ</a:t>
              </a:r>
              <a:endParaRPr kumimoji="1" lang="en-US" altLang="ja-JP" sz="1100" dirty="0"/>
            </a:p>
            <a:p>
              <a:r>
                <a:rPr kumimoji="1" lang="en-US" altLang="ja-JP" sz="1100" dirty="0">
                  <a:hlinkClick r:id="rId18"/>
                </a:rPr>
                <a:t>TEL:06-6342-0689</a:t>
              </a:r>
              <a:endParaRPr kumimoji="1" lang="en-US" altLang="ja-JP" sz="1100" dirty="0"/>
            </a:p>
            <a:p>
              <a:r>
                <a:rPr kumimoji="1" lang="ja-JP" altLang="en-US" sz="1100" dirty="0"/>
                <a:t>１</a:t>
              </a:r>
              <a:r>
                <a:rPr kumimoji="1" lang="en-US" altLang="ja-JP" sz="1100" dirty="0"/>
                <a:t>.JFE</a:t>
              </a:r>
              <a:r>
                <a:rPr kumimoji="1" lang="ja-JP" altLang="en-US" sz="1100" dirty="0"/>
                <a:t>ライフのホームページより、</a:t>
              </a:r>
              <a:endParaRPr kumimoji="1" lang="en-US" altLang="ja-JP" sz="1100" dirty="0"/>
            </a:p>
            <a:p>
              <a:r>
                <a:rPr kumimoji="1" lang="ja-JP" altLang="en-US" sz="1100" dirty="0"/>
                <a:t>「グループ向けサービス」→「不動産」を選択</a:t>
              </a:r>
              <a:endParaRPr kumimoji="1" lang="en-US" altLang="ja-JP" sz="1100" dirty="0"/>
            </a:p>
            <a:p>
              <a:r>
                <a:rPr kumimoji="1" lang="ja-JP" altLang="en-US" sz="1100" dirty="0"/>
                <a:t>→「マイホーム割引のご案内」から申し込み</a:t>
              </a:r>
              <a:endParaRPr kumimoji="1" lang="en-US" altLang="ja-JP" sz="1100" dirty="0"/>
            </a:p>
          </p:txBody>
        </p:sp>
        <p:sp>
          <p:nvSpPr>
            <p:cNvPr id="159" name="テキスト ボックス 158">
              <a:extLst>
                <a:ext uri="{FF2B5EF4-FFF2-40B4-BE49-F238E27FC236}">
                  <a16:creationId xmlns:a16="http://schemas.microsoft.com/office/drawing/2014/main" id="{CD6BA1D9-E0C9-F55D-E466-9E05FA936968}"/>
                </a:ext>
              </a:extLst>
            </p:cNvPr>
            <p:cNvSpPr txBox="1"/>
            <p:nvPr/>
          </p:nvSpPr>
          <p:spPr>
            <a:xfrm>
              <a:off x="6554735" y="10446543"/>
              <a:ext cx="2583180" cy="246221"/>
            </a:xfrm>
            <a:prstGeom prst="rect">
              <a:avLst/>
            </a:prstGeom>
            <a:noFill/>
          </p:spPr>
          <p:txBody>
            <a:bodyPr wrap="square" rtlCol="0">
              <a:spAutoFit/>
            </a:bodyPr>
            <a:lstStyle/>
            <a:p>
              <a:r>
                <a:rPr kumimoji="1" lang="en-US" altLang="ja-JP" sz="1000" dirty="0"/>
                <a:t>https://www.jfe-life.co.jp/fudousan/myhome/</a:t>
              </a:r>
              <a:endParaRPr kumimoji="1" lang="ja-JP" altLang="en-US" sz="1000" dirty="0"/>
            </a:p>
          </p:txBody>
        </p:sp>
        <p:pic>
          <p:nvPicPr>
            <p:cNvPr id="163" name="図 162" descr="QR コード&#10;&#10;自動的に生成された説明">
              <a:extLst>
                <a:ext uri="{FF2B5EF4-FFF2-40B4-BE49-F238E27FC236}">
                  <a16:creationId xmlns:a16="http://schemas.microsoft.com/office/drawing/2014/main" id="{CC16B8E6-2334-1710-2E95-E1C1D83E394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399561" y="8929632"/>
              <a:ext cx="720000" cy="720000"/>
            </a:xfrm>
            <a:prstGeom prst="rect">
              <a:avLst/>
            </a:prstGeom>
          </p:spPr>
        </p:pic>
      </p:grpSp>
      <p:grpSp>
        <p:nvGrpSpPr>
          <p:cNvPr id="6" name="グループ化 5">
            <a:extLst>
              <a:ext uri="{FF2B5EF4-FFF2-40B4-BE49-F238E27FC236}">
                <a16:creationId xmlns:a16="http://schemas.microsoft.com/office/drawing/2014/main" id="{B4910DB7-3E7A-B42B-2E00-8DC0E2D00907}"/>
              </a:ext>
            </a:extLst>
          </p:cNvPr>
          <p:cNvGrpSpPr/>
          <p:nvPr/>
        </p:nvGrpSpPr>
        <p:grpSpPr>
          <a:xfrm>
            <a:off x="1403041" y="-10441"/>
            <a:ext cx="11613348" cy="630942"/>
            <a:chOff x="1696246" y="-39838"/>
            <a:chExt cx="11613348" cy="630942"/>
          </a:xfrm>
        </p:grpSpPr>
        <p:sp>
          <p:nvSpPr>
            <p:cNvPr id="75" name="正方形/長方形 74">
              <a:extLst>
                <a:ext uri="{FF2B5EF4-FFF2-40B4-BE49-F238E27FC236}">
                  <a16:creationId xmlns:a16="http://schemas.microsoft.com/office/drawing/2014/main" id="{1EAEF54E-5C18-13C4-CF08-EFDDD16A8664}"/>
                </a:ext>
              </a:extLst>
            </p:cNvPr>
            <p:cNvSpPr/>
            <p:nvPr/>
          </p:nvSpPr>
          <p:spPr>
            <a:xfrm>
              <a:off x="1696246" y="21585"/>
              <a:ext cx="11613348" cy="553998"/>
            </a:xfrm>
            <a:prstGeom prst="rect">
              <a:avLst/>
            </a:prstGeom>
            <a:noFill/>
          </p:spPr>
          <p:txBody>
            <a:bodyPr wrap="square" lIns="91440" tIns="45720" rIns="91440" bIns="45720">
              <a:spAutoFit/>
            </a:bodyPr>
            <a:lstStyle/>
            <a:p>
              <a:pPr algn="ctr"/>
              <a:r>
                <a:rPr lang="ja-JP" altLang="en-US" sz="3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ライフからのお知らせ♪　ダイワハウスの分譲住宅情報！！</a:t>
              </a:r>
            </a:p>
          </p:txBody>
        </p:sp>
        <p:sp>
          <p:nvSpPr>
            <p:cNvPr id="2" name="正方形/長方形 1">
              <a:extLst>
                <a:ext uri="{FF2B5EF4-FFF2-40B4-BE49-F238E27FC236}">
                  <a16:creationId xmlns:a16="http://schemas.microsoft.com/office/drawing/2014/main" id="{A294695B-7CA1-51A9-2A72-4F32E5555560}"/>
                </a:ext>
              </a:extLst>
            </p:cNvPr>
            <p:cNvSpPr/>
            <p:nvPr/>
          </p:nvSpPr>
          <p:spPr>
            <a:xfrm>
              <a:off x="2088916" y="-39838"/>
              <a:ext cx="872819" cy="630942"/>
            </a:xfrm>
            <a:prstGeom prst="rect">
              <a:avLst/>
            </a:prstGeom>
            <a:noFill/>
          </p:spPr>
          <p:txBody>
            <a:bodyPr wrap="square" lIns="91440" tIns="45720" rIns="91440" bIns="45720">
              <a:spAutoFit/>
            </a:bodyPr>
            <a:lstStyle/>
            <a:p>
              <a:pPr algn="ctr"/>
              <a:r>
                <a:rPr lang="en-US" altLang="ja-JP" sz="3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JFE</a:t>
              </a:r>
              <a:endParaRPr lang="ja-JP" altLang="en-US" sz="35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spTree>
    <p:extLst>
      <p:ext uri="{BB962C8B-B14F-4D97-AF65-F5344CB8AC3E}">
        <p14:creationId xmlns:p14="http://schemas.microsoft.com/office/powerpoint/2010/main" val="129402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3C0555D-8331-E3B3-2FA6-BB42A203EAA6}"/>
              </a:ext>
            </a:extLst>
          </p:cNvPr>
          <p:cNvCxnSpPr>
            <a:cxnSpLocks/>
          </p:cNvCxnSpPr>
          <p:nvPr/>
        </p:nvCxnSpPr>
        <p:spPr>
          <a:xfrm flipH="1">
            <a:off x="227489" y="9403747"/>
            <a:ext cx="14905669" cy="0"/>
          </a:xfrm>
          <a:prstGeom prst="line">
            <a:avLst/>
          </a:prstGeom>
        </p:spPr>
        <p:style>
          <a:lnRef idx="1">
            <a:schemeClr val="dk1"/>
          </a:lnRef>
          <a:fillRef idx="0">
            <a:schemeClr val="dk1"/>
          </a:fillRef>
          <a:effectRef idx="0">
            <a:schemeClr val="dk1"/>
          </a:effectRef>
          <a:fontRef idx="minor">
            <a:schemeClr val="tx1"/>
          </a:fontRef>
        </p:style>
      </p:cxnSp>
      <p:pic>
        <p:nvPicPr>
          <p:cNvPr id="5" name="図 4" descr="ロゴ, 会社名&#10;&#10;自動的に生成された説明">
            <a:extLst>
              <a:ext uri="{FF2B5EF4-FFF2-40B4-BE49-F238E27FC236}">
                <a16:creationId xmlns:a16="http://schemas.microsoft.com/office/drawing/2014/main" id="{45C1EC8D-09FD-CBBE-D0E6-580F5E6A6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66" y="9597101"/>
            <a:ext cx="1192731" cy="1222980"/>
          </a:xfrm>
          <a:prstGeom prst="rect">
            <a:avLst/>
          </a:prstGeom>
        </p:spPr>
      </p:pic>
      <p:sp>
        <p:nvSpPr>
          <p:cNvPr id="6" name="テキスト ボックス 5">
            <a:extLst>
              <a:ext uri="{FF2B5EF4-FFF2-40B4-BE49-F238E27FC236}">
                <a16:creationId xmlns:a16="http://schemas.microsoft.com/office/drawing/2014/main" id="{1CD44BF8-DB54-446F-73B3-A837FF3A8104}"/>
              </a:ext>
            </a:extLst>
          </p:cNvPr>
          <p:cNvSpPr txBox="1"/>
          <p:nvPr/>
        </p:nvSpPr>
        <p:spPr>
          <a:xfrm>
            <a:off x="2792515" y="10300550"/>
            <a:ext cx="4441800" cy="267124"/>
          </a:xfrm>
          <a:prstGeom prst="rect">
            <a:avLst/>
          </a:prstGeom>
          <a:noFill/>
        </p:spPr>
        <p:txBody>
          <a:bodyPr wrap="square" rtlCol="0">
            <a:spAutoFit/>
          </a:bodyPr>
          <a:lstStyle/>
          <a:p>
            <a:r>
              <a:rPr lang="en-US" altLang="ja-JP" sz="1136" dirty="0">
                <a:latin typeface="游ゴシック" panose="020B0400000000000000" pitchFamily="50" charset="-128"/>
                <a:ea typeface="游ゴシック" panose="020B0400000000000000" pitchFamily="50" charset="-128"/>
              </a:rPr>
              <a:t>(</a:t>
            </a:r>
            <a:r>
              <a:rPr lang="ja-JP" altLang="en-US" sz="1136" dirty="0">
                <a:latin typeface="游ゴシック" panose="020B0400000000000000" pitchFamily="50" charset="-128"/>
                <a:ea typeface="游ゴシック" panose="020B0400000000000000" pitchFamily="50" charset="-128"/>
              </a:rPr>
              <a:t>一社</a:t>
            </a:r>
            <a:r>
              <a:rPr lang="en-US" altLang="ja-JP" sz="1136" dirty="0">
                <a:latin typeface="游ゴシック" panose="020B0400000000000000" pitchFamily="50" charset="-128"/>
                <a:ea typeface="游ゴシック" panose="020B0400000000000000" pitchFamily="50" charset="-128"/>
              </a:rPr>
              <a:t>)</a:t>
            </a:r>
            <a:r>
              <a:rPr lang="ja-JP" altLang="en-US" sz="1136" dirty="0">
                <a:latin typeface="游ゴシック" panose="020B0400000000000000" pitchFamily="50" charset="-128"/>
                <a:ea typeface="游ゴシック" panose="020B0400000000000000" pitchFamily="50" charset="-128"/>
              </a:rPr>
              <a:t>不動産協会会員</a:t>
            </a:r>
            <a:r>
              <a:rPr lang="en-US" altLang="ja-JP" sz="1136" dirty="0">
                <a:latin typeface="游ゴシック" panose="020B0400000000000000" pitchFamily="50" charset="-128"/>
                <a:ea typeface="游ゴシック" panose="020B0400000000000000" pitchFamily="50" charset="-128"/>
              </a:rPr>
              <a:t>/(</a:t>
            </a:r>
            <a:r>
              <a:rPr lang="ja-JP" altLang="en-US" sz="1136" dirty="0">
                <a:latin typeface="游ゴシック" panose="020B0400000000000000" pitchFamily="50" charset="-128"/>
                <a:ea typeface="游ゴシック" panose="020B0400000000000000" pitchFamily="50" charset="-128"/>
              </a:rPr>
              <a:t>公社</a:t>
            </a:r>
            <a:r>
              <a:rPr lang="en-US" altLang="ja-JP" sz="1136" dirty="0">
                <a:latin typeface="游ゴシック" panose="020B0400000000000000" pitchFamily="50" charset="-128"/>
                <a:ea typeface="游ゴシック" panose="020B0400000000000000" pitchFamily="50" charset="-128"/>
              </a:rPr>
              <a:t>)</a:t>
            </a:r>
            <a:r>
              <a:rPr lang="ja-JP" altLang="en-US" sz="1136" dirty="0">
                <a:latin typeface="游ゴシック" panose="020B0400000000000000" pitchFamily="50" charset="-128"/>
                <a:ea typeface="游ゴシック" panose="020B0400000000000000" pitchFamily="50" charset="-128"/>
              </a:rPr>
              <a:t>首都圏不動産公正取引協議会加盟</a:t>
            </a:r>
            <a:endParaRPr lang="en-US" altLang="ja-JP" sz="1136"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32731FFC-997D-E37D-B594-77FBB6F4ABB1}"/>
              </a:ext>
            </a:extLst>
          </p:cNvPr>
          <p:cNvSpPr txBox="1"/>
          <p:nvPr/>
        </p:nvSpPr>
        <p:spPr>
          <a:xfrm>
            <a:off x="2792515" y="9712781"/>
            <a:ext cx="3587104" cy="441916"/>
          </a:xfrm>
          <a:prstGeom prst="rect">
            <a:avLst/>
          </a:prstGeom>
          <a:noFill/>
        </p:spPr>
        <p:txBody>
          <a:bodyPr wrap="square" rtlCol="0">
            <a:spAutoFit/>
          </a:bodyPr>
          <a:lstStyle/>
          <a:p>
            <a:r>
              <a:rPr lang="ja-JP" altLang="en-US" sz="1136" dirty="0">
                <a:latin typeface="游ゴシック" panose="020B0400000000000000" pitchFamily="50" charset="-128"/>
                <a:ea typeface="游ゴシック" panose="020B0400000000000000" pitchFamily="50" charset="-128"/>
              </a:rPr>
              <a:t>三重県四日市市ときわ</a:t>
            </a:r>
            <a:r>
              <a:rPr lang="en-US" altLang="ja-JP" sz="1136" dirty="0">
                <a:latin typeface="游ゴシック" panose="020B0400000000000000" pitchFamily="50" charset="-128"/>
                <a:ea typeface="游ゴシック" panose="020B0400000000000000" pitchFamily="50" charset="-128"/>
              </a:rPr>
              <a:t>1</a:t>
            </a:r>
            <a:r>
              <a:rPr lang="ja-JP" altLang="en-US" sz="1136" dirty="0">
                <a:latin typeface="游ゴシック" panose="020B0400000000000000" pitchFamily="50" charset="-128"/>
                <a:ea typeface="游ゴシック" panose="020B0400000000000000" pitchFamily="50" charset="-128"/>
              </a:rPr>
              <a:t>丁目</a:t>
            </a:r>
            <a:r>
              <a:rPr lang="en-US" altLang="ja-JP" sz="1136" dirty="0">
                <a:latin typeface="游ゴシック" panose="020B0400000000000000" pitchFamily="50" charset="-128"/>
                <a:ea typeface="游ゴシック" panose="020B0400000000000000" pitchFamily="50" charset="-128"/>
              </a:rPr>
              <a:t>7</a:t>
            </a:r>
            <a:r>
              <a:rPr lang="ja-JP" altLang="en-US" sz="1136" dirty="0">
                <a:latin typeface="游ゴシック" panose="020B0400000000000000" pitchFamily="50" charset="-128"/>
                <a:ea typeface="游ゴシック" panose="020B0400000000000000" pitchFamily="50" charset="-128"/>
              </a:rPr>
              <a:t>番</a:t>
            </a:r>
            <a:r>
              <a:rPr lang="en-US" altLang="ja-JP" sz="1136" dirty="0">
                <a:latin typeface="游ゴシック" panose="020B0400000000000000" pitchFamily="50" charset="-128"/>
                <a:ea typeface="游ゴシック" panose="020B0400000000000000" pitchFamily="50" charset="-128"/>
              </a:rPr>
              <a:t>14</a:t>
            </a:r>
            <a:r>
              <a:rPr lang="ja-JP" altLang="en-US" sz="1136" dirty="0">
                <a:latin typeface="游ゴシック" panose="020B0400000000000000" pitchFamily="50" charset="-128"/>
                <a:ea typeface="游ゴシック" panose="020B0400000000000000" pitchFamily="50" charset="-128"/>
              </a:rPr>
              <a:t>号  〒</a:t>
            </a:r>
            <a:r>
              <a:rPr lang="en-US" altLang="ja-JP" sz="1136" dirty="0">
                <a:latin typeface="游ゴシック" panose="020B0400000000000000" pitchFamily="50" charset="-128"/>
                <a:ea typeface="游ゴシック" panose="020B0400000000000000" pitchFamily="50" charset="-128"/>
              </a:rPr>
              <a:t>510-0834 </a:t>
            </a:r>
          </a:p>
          <a:p>
            <a:r>
              <a:rPr lang="en-US" altLang="ja-JP" sz="1136" dirty="0">
                <a:latin typeface="游ゴシック" panose="020B0400000000000000" pitchFamily="50" charset="-128"/>
                <a:ea typeface="游ゴシック" panose="020B0400000000000000" pitchFamily="50" charset="-128"/>
              </a:rPr>
              <a:t> Tel 059-351-1366  Fax 059-351-0872</a:t>
            </a:r>
          </a:p>
        </p:txBody>
      </p:sp>
      <p:sp>
        <p:nvSpPr>
          <p:cNvPr id="8" name="テキスト ボックス 7">
            <a:extLst>
              <a:ext uri="{FF2B5EF4-FFF2-40B4-BE49-F238E27FC236}">
                <a16:creationId xmlns:a16="http://schemas.microsoft.com/office/drawing/2014/main" id="{50E1E913-9A6A-B8B0-86E6-1C6060BC597C}"/>
              </a:ext>
            </a:extLst>
          </p:cNvPr>
          <p:cNvSpPr txBox="1"/>
          <p:nvPr/>
        </p:nvSpPr>
        <p:spPr>
          <a:xfrm>
            <a:off x="2795864" y="10451783"/>
            <a:ext cx="1741002" cy="267124"/>
          </a:xfrm>
          <a:prstGeom prst="rect">
            <a:avLst/>
          </a:prstGeom>
          <a:noFill/>
        </p:spPr>
        <p:txBody>
          <a:bodyPr wrap="square" rtlCol="0">
            <a:spAutoFit/>
          </a:bodyPr>
          <a:lstStyle/>
          <a:p>
            <a:r>
              <a:rPr lang="en-US" altLang="ja-JP" sz="1136" dirty="0">
                <a:latin typeface="游ゴシック" panose="020B0400000000000000" pitchFamily="50" charset="-128"/>
                <a:ea typeface="游ゴシック" panose="020B0400000000000000" pitchFamily="50" charset="-128"/>
              </a:rPr>
              <a:t>www.daiwahouse.co.jp</a:t>
            </a:r>
            <a:endParaRPr lang="ja-JP" altLang="en-US" sz="1136"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ADF85EE0-9237-5E13-C536-090DBB3F54D7}"/>
              </a:ext>
            </a:extLst>
          </p:cNvPr>
          <p:cNvSpPr txBox="1"/>
          <p:nvPr/>
        </p:nvSpPr>
        <p:spPr>
          <a:xfrm>
            <a:off x="10025644" y="10221443"/>
            <a:ext cx="3603516" cy="616707"/>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endParaRPr lang="en-US" altLang="ja-JP" sz="1136" dirty="0">
              <a:solidFill>
                <a:schemeClr val="tx1"/>
              </a:solidFill>
            </a:endParaRPr>
          </a:p>
          <a:p>
            <a:r>
              <a:rPr lang="ja-JP" altLang="en-US" sz="1136" dirty="0">
                <a:solidFill>
                  <a:schemeClr val="tx1"/>
                </a:solidFill>
              </a:rPr>
              <a:t>営業時間：</a:t>
            </a:r>
            <a:r>
              <a:rPr lang="en-US" altLang="ja-JP" sz="1136" dirty="0">
                <a:solidFill>
                  <a:schemeClr val="tx1"/>
                </a:solidFill>
              </a:rPr>
              <a:t>9:00</a:t>
            </a:r>
            <a:r>
              <a:rPr lang="ja-JP" altLang="en-US" sz="1136" dirty="0">
                <a:solidFill>
                  <a:schemeClr val="tx1"/>
                </a:solidFill>
              </a:rPr>
              <a:t>～</a:t>
            </a:r>
            <a:r>
              <a:rPr lang="en-US" altLang="ja-JP" sz="1136" dirty="0">
                <a:solidFill>
                  <a:schemeClr val="tx1"/>
                </a:solidFill>
              </a:rPr>
              <a:t>18:00</a:t>
            </a:r>
            <a:r>
              <a:rPr lang="ja-JP" altLang="en-US" sz="1136" dirty="0">
                <a:solidFill>
                  <a:schemeClr val="tx1"/>
                </a:solidFill>
              </a:rPr>
              <a:t>／火・水曜日・祝日定休日</a:t>
            </a:r>
            <a:endParaRPr lang="en-US" altLang="ja-JP" sz="1136" dirty="0">
              <a:solidFill>
                <a:schemeClr val="tx1"/>
              </a:solidFill>
            </a:endParaRPr>
          </a:p>
          <a:p>
            <a:r>
              <a:rPr lang="en-US" altLang="ja-JP" sz="1136" dirty="0">
                <a:solidFill>
                  <a:schemeClr val="tx1"/>
                </a:solidFill>
              </a:rPr>
              <a:t>www.daiwahouse.co.jp</a:t>
            </a:r>
          </a:p>
        </p:txBody>
      </p:sp>
      <p:sp>
        <p:nvSpPr>
          <p:cNvPr id="10" name="テキスト ボックス 9">
            <a:extLst>
              <a:ext uri="{FF2B5EF4-FFF2-40B4-BE49-F238E27FC236}">
                <a16:creationId xmlns:a16="http://schemas.microsoft.com/office/drawing/2014/main" id="{AE880036-0EA2-CC2D-CA42-81FC3C27DD17}"/>
              </a:ext>
            </a:extLst>
          </p:cNvPr>
          <p:cNvSpPr txBox="1"/>
          <p:nvPr/>
        </p:nvSpPr>
        <p:spPr>
          <a:xfrm>
            <a:off x="9975564" y="9693278"/>
            <a:ext cx="3603516" cy="302070"/>
          </a:xfrm>
          <a:prstGeom prst="rect">
            <a:avLst/>
          </a:prstGeom>
          <a:solidFill>
            <a:schemeClr val="bg1">
              <a:lumMod val="50000"/>
            </a:schemeClr>
          </a:solidFill>
        </p:spPr>
        <p:txBody>
          <a:bodyPr wrap="square" rtlCol="0">
            <a:spAutoFit/>
          </a:bodyPr>
          <a:lstStyle/>
          <a:p>
            <a:pPr algn="ctr"/>
            <a:r>
              <a:rPr lang="ja-JP" altLang="en-US" sz="1363" dirty="0">
                <a:solidFill>
                  <a:schemeClr val="bg1">
                    <a:lumMod val="95000"/>
                  </a:schemeClr>
                </a:solidFill>
              </a:rPr>
              <a:t>住宅営業所</a:t>
            </a:r>
            <a:endParaRPr lang="en-US" altLang="ja-JP" sz="1363" dirty="0">
              <a:solidFill>
                <a:schemeClr val="bg1">
                  <a:lumMod val="95000"/>
                </a:schemeClr>
              </a:solidFill>
            </a:endParaRPr>
          </a:p>
        </p:txBody>
      </p:sp>
      <p:sp>
        <p:nvSpPr>
          <p:cNvPr id="11" name="テキスト ボックス 10">
            <a:extLst>
              <a:ext uri="{FF2B5EF4-FFF2-40B4-BE49-F238E27FC236}">
                <a16:creationId xmlns:a16="http://schemas.microsoft.com/office/drawing/2014/main" id="{12BB9CE1-5BEE-E561-1B24-38495F839FB7}"/>
              </a:ext>
            </a:extLst>
          </p:cNvPr>
          <p:cNvSpPr txBox="1"/>
          <p:nvPr/>
        </p:nvSpPr>
        <p:spPr>
          <a:xfrm>
            <a:off x="9725390" y="9976578"/>
            <a:ext cx="3896415" cy="529376"/>
          </a:xfrm>
          <a:prstGeom prst="rect">
            <a:avLst/>
          </a:prstGeom>
          <a:noFill/>
        </p:spPr>
        <p:txBody>
          <a:bodyPr wrap="square" rtlCol="0">
            <a:spAutoFit/>
          </a:bodyPr>
          <a:lstStyle/>
          <a:p>
            <a:pPr algn="ctr" defTabSz="1038644">
              <a:defRPr/>
            </a:pPr>
            <a:r>
              <a:rPr lang="en-US" altLang="ja-JP" sz="2840" dirty="0">
                <a:solidFill>
                  <a:prstClr val="black"/>
                </a:solidFill>
                <a:latin typeface="游ゴシック" panose="020F0502020204030204"/>
                <a:ea typeface="游ゴシック" panose="020B0400000000000000" pitchFamily="50" charset="-128"/>
              </a:rPr>
              <a:t>Tel:0120-193-854</a:t>
            </a:r>
          </a:p>
        </p:txBody>
      </p:sp>
      <p:pic>
        <p:nvPicPr>
          <p:cNvPr id="12" name="図 11">
            <a:extLst>
              <a:ext uri="{FF2B5EF4-FFF2-40B4-BE49-F238E27FC236}">
                <a16:creationId xmlns:a16="http://schemas.microsoft.com/office/drawing/2014/main" id="{21F97A75-477D-5CF8-91C5-9993412F3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280" y="10697822"/>
            <a:ext cx="1074490" cy="130184"/>
          </a:xfrm>
          <a:prstGeom prst="rect">
            <a:avLst/>
          </a:prstGeom>
        </p:spPr>
      </p:pic>
      <p:pic>
        <p:nvPicPr>
          <p:cNvPr id="13" name="図 12" descr="テキスト&#10;&#10;自動的に生成された説明">
            <a:extLst>
              <a:ext uri="{FF2B5EF4-FFF2-40B4-BE49-F238E27FC236}">
                <a16:creationId xmlns:a16="http://schemas.microsoft.com/office/drawing/2014/main" id="{3C276FE2-2D68-F4B0-2892-FF45286AC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0199" y="9479389"/>
            <a:ext cx="859667" cy="1249137"/>
          </a:xfrm>
          <a:prstGeom prst="rect">
            <a:avLst/>
          </a:prstGeom>
        </p:spPr>
      </p:pic>
      <p:sp>
        <p:nvSpPr>
          <p:cNvPr id="14" name="テキスト ボックス 13">
            <a:extLst>
              <a:ext uri="{FF2B5EF4-FFF2-40B4-BE49-F238E27FC236}">
                <a16:creationId xmlns:a16="http://schemas.microsoft.com/office/drawing/2014/main" id="{0F3B3583-3C19-4F32-F0F4-CF4E7B224C66}"/>
              </a:ext>
            </a:extLst>
          </p:cNvPr>
          <p:cNvSpPr txBox="1"/>
          <p:nvPr/>
        </p:nvSpPr>
        <p:spPr>
          <a:xfrm>
            <a:off x="9930690" y="9513231"/>
            <a:ext cx="2028245" cy="214674"/>
          </a:xfrm>
          <a:prstGeom prst="rect">
            <a:avLst/>
          </a:prstGeom>
          <a:noFill/>
        </p:spPr>
        <p:txBody>
          <a:bodyPr wrap="square" rtlCol="0">
            <a:spAutoFit/>
          </a:bodyPr>
          <a:lstStyle/>
          <a:p>
            <a:r>
              <a:rPr lang="ja-JP" altLang="en-US" sz="795" dirty="0"/>
              <a:t>お問い合わせはお近くのダイワハウスへ</a:t>
            </a:r>
          </a:p>
        </p:txBody>
      </p:sp>
      <p:grpSp>
        <p:nvGrpSpPr>
          <p:cNvPr id="15" name="グループ化 14">
            <a:extLst>
              <a:ext uri="{FF2B5EF4-FFF2-40B4-BE49-F238E27FC236}">
                <a16:creationId xmlns:a16="http://schemas.microsoft.com/office/drawing/2014/main" id="{96F08747-56E9-43BD-B695-7093A450441E}"/>
              </a:ext>
            </a:extLst>
          </p:cNvPr>
          <p:cNvGrpSpPr/>
          <p:nvPr/>
        </p:nvGrpSpPr>
        <p:grpSpPr>
          <a:xfrm>
            <a:off x="2879279" y="9501139"/>
            <a:ext cx="3228864" cy="276999"/>
            <a:chOff x="3701165" y="8496023"/>
            <a:chExt cx="3228864" cy="276999"/>
          </a:xfrm>
        </p:grpSpPr>
        <p:pic>
          <p:nvPicPr>
            <p:cNvPr id="16" name="図 15">
              <a:extLst>
                <a:ext uri="{FF2B5EF4-FFF2-40B4-BE49-F238E27FC236}">
                  <a16:creationId xmlns:a16="http://schemas.microsoft.com/office/drawing/2014/main" id="{53AE75AE-41B5-3719-A9AE-235DB5027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1165" y="8504539"/>
              <a:ext cx="2042873" cy="222764"/>
            </a:xfrm>
            <a:prstGeom prst="rect">
              <a:avLst/>
            </a:prstGeom>
          </p:spPr>
        </p:pic>
        <p:sp>
          <p:nvSpPr>
            <p:cNvPr id="17" name="テキスト ボックス 16">
              <a:extLst>
                <a:ext uri="{FF2B5EF4-FFF2-40B4-BE49-F238E27FC236}">
                  <a16:creationId xmlns:a16="http://schemas.microsoft.com/office/drawing/2014/main" id="{B4D0994D-B6CF-ACA1-6F49-80C16D82843B}"/>
                </a:ext>
              </a:extLst>
            </p:cNvPr>
            <p:cNvSpPr txBox="1"/>
            <p:nvPr/>
          </p:nvSpPr>
          <p:spPr>
            <a:xfrm>
              <a:off x="5741665" y="8496023"/>
              <a:ext cx="1188364" cy="276999"/>
            </a:xfrm>
            <a:prstGeom prst="rect">
              <a:avLst/>
            </a:prstGeom>
            <a:noFill/>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rPr>
                <a:t>三重支店</a:t>
              </a:r>
              <a:endParaRPr lang="en-US" altLang="ja-JP" sz="1200" dirty="0">
                <a:latin typeface="游ゴシック" panose="020B0400000000000000" pitchFamily="50" charset="-128"/>
                <a:ea typeface="游ゴシック" panose="020B0400000000000000" pitchFamily="50" charset="-128"/>
              </a:endParaRPr>
            </a:p>
          </p:txBody>
        </p:sp>
      </p:grpSp>
      <p:sp>
        <p:nvSpPr>
          <p:cNvPr id="18" name="テキスト ボックス 17">
            <a:extLst>
              <a:ext uri="{FF2B5EF4-FFF2-40B4-BE49-F238E27FC236}">
                <a16:creationId xmlns:a16="http://schemas.microsoft.com/office/drawing/2014/main" id="{90B84CDE-0748-6723-CB72-4BA5F6FDCD45}"/>
              </a:ext>
            </a:extLst>
          </p:cNvPr>
          <p:cNvSpPr txBox="1"/>
          <p:nvPr/>
        </p:nvSpPr>
        <p:spPr>
          <a:xfrm>
            <a:off x="2793200" y="10093741"/>
            <a:ext cx="6982989" cy="267766"/>
          </a:xfrm>
          <a:prstGeom prst="rect">
            <a:avLst/>
          </a:prstGeom>
          <a:noFill/>
        </p:spPr>
        <p:txBody>
          <a:bodyPr wrap="square" rtlCol="0">
            <a:spAutoFit/>
          </a:bodyPr>
          <a:lstStyle/>
          <a:p>
            <a:r>
              <a:rPr kumimoji="1" lang="ja-JP" altLang="en-US" sz="1140" dirty="0"/>
              <a:t>建設業許可番号・国土交通大臣許可</a:t>
            </a:r>
            <a:r>
              <a:rPr kumimoji="1" lang="en-US" altLang="ja-JP" sz="1140" dirty="0"/>
              <a:t>(</a:t>
            </a:r>
            <a:r>
              <a:rPr kumimoji="1" lang="ja-JP" altLang="en-US" sz="1140" dirty="0"/>
              <a:t>特</a:t>
            </a:r>
            <a:r>
              <a:rPr kumimoji="1" lang="en-US" altLang="ja-JP" sz="1140" dirty="0"/>
              <a:t>-2)</a:t>
            </a:r>
            <a:r>
              <a:rPr kumimoji="1" lang="ja-JP" altLang="en-US" sz="1140" dirty="0"/>
              <a:t>第</a:t>
            </a:r>
            <a:r>
              <a:rPr kumimoji="1" lang="en-US" altLang="ja-JP" sz="1140" dirty="0"/>
              <a:t>5279</a:t>
            </a:r>
            <a:r>
              <a:rPr kumimoji="1" lang="ja-JP" altLang="en-US" sz="1140" dirty="0"/>
              <a:t>号 宅地建物取引業者免許番号・国土交通大臣</a:t>
            </a:r>
            <a:r>
              <a:rPr kumimoji="1" lang="en-US" altLang="ja-JP" sz="1140" dirty="0"/>
              <a:t>(16)</a:t>
            </a:r>
            <a:r>
              <a:rPr kumimoji="1" lang="ja-JP" altLang="en-US" sz="1140" dirty="0"/>
              <a:t>第</a:t>
            </a:r>
            <a:r>
              <a:rPr kumimoji="1" lang="en-US" altLang="ja-JP" sz="1140" dirty="0"/>
              <a:t>245</a:t>
            </a:r>
            <a:r>
              <a:rPr kumimoji="1" lang="ja-JP" altLang="en-US" sz="1140" dirty="0"/>
              <a:t>号</a:t>
            </a:r>
            <a:endParaRPr kumimoji="1" lang="en-US" altLang="ja-JP" sz="1140" dirty="0"/>
          </a:p>
        </p:txBody>
      </p:sp>
      <p:cxnSp>
        <p:nvCxnSpPr>
          <p:cNvPr id="19" name="直線コネクタ 18">
            <a:extLst>
              <a:ext uri="{FF2B5EF4-FFF2-40B4-BE49-F238E27FC236}">
                <a16:creationId xmlns:a16="http://schemas.microsoft.com/office/drawing/2014/main" id="{5D9CAD8A-BA74-7632-4297-424AD0D650A8}"/>
              </a:ext>
            </a:extLst>
          </p:cNvPr>
          <p:cNvCxnSpPr>
            <a:cxnSpLocks/>
          </p:cNvCxnSpPr>
          <p:nvPr/>
        </p:nvCxnSpPr>
        <p:spPr>
          <a:xfrm>
            <a:off x="9804764" y="9555883"/>
            <a:ext cx="0" cy="1222980"/>
          </a:xfrm>
          <a:prstGeom prst="line">
            <a:avLst/>
          </a:prstGeom>
        </p:spPr>
        <p:style>
          <a:lnRef idx="1">
            <a:schemeClr val="dk1"/>
          </a:lnRef>
          <a:fillRef idx="0">
            <a:schemeClr val="dk1"/>
          </a:fillRef>
          <a:effectRef idx="0">
            <a:schemeClr val="dk1"/>
          </a:effectRef>
          <a:fontRef idx="minor">
            <a:schemeClr val="tx1"/>
          </a:fontRef>
        </p:style>
      </p:cxnSp>
      <p:sp>
        <p:nvSpPr>
          <p:cNvPr id="50" name="テキスト ボックス 49">
            <a:extLst>
              <a:ext uri="{FF2B5EF4-FFF2-40B4-BE49-F238E27FC236}">
                <a16:creationId xmlns:a16="http://schemas.microsoft.com/office/drawing/2014/main" id="{A15631AD-5154-AF54-4743-9102DC58DC83}"/>
              </a:ext>
            </a:extLst>
          </p:cNvPr>
          <p:cNvSpPr txBox="1"/>
          <p:nvPr/>
        </p:nvSpPr>
        <p:spPr>
          <a:xfrm>
            <a:off x="11552617" y="9193816"/>
            <a:ext cx="4052926" cy="230832"/>
          </a:xfrm>
          <a:prstGeom prst="rect">
            <a:avLst/>
          </a:prstGeom>
          <a:noFill/>
        </p:spPr>
        <p:txBody>
          <a:bodyPr wrap="square" rtlCol="0">
            <a:spAutoFit/>
          </a:bodyPr>
          <a:lstStyle/>
          <a:p>
            <a:r>
              <a:rPr kumimoji="1" lang="ja-JP" altLang="en-US" sz="900" dirty="0"/>
              <a:t>広告作成日：令和</a:t>
            </a:r>
            <a:r>
              <a:rPr kumimoji="1" lang="en-US" altLang="ja-JP" sz="900" dirty="0"/>
              <a:t>7</a:t>
            </a:r>
            <a:r>
              <a:rPr kumimoji="1" lang="ja-JP" altLang="en-US" sz="900" dirty="0"/>
              <a:t>年</a:t>
            </a:r>
            <a:r>
              <a:rPr kumimoji="1" lang="en-US" altLang="ja-JP" sz="900" dirty="0"/>
              <a:t>3</a:t>
            </a:r>
            <a:r>
              <a:rPr kumimoji="1" lang="ja-JP" altLang="en-US" sz="900" dirty="0"/>
              <a:t>月</a:t>
            </a:r>
            <a:r>
              <a:rPr kumimoji="1" lang="en-US" altLang="ja-JP" sz="900" dirty="0"/>
              <a:t>3</a:t>
            </a:r>
            <a:r>
              <a:rPr kumimoji="1" lang="ja-JP" altLang="en-US" sz="900" dirty="0"/>
              <a:t>日／取引条件有効期限：令和</a:t>
            </a:r>
            <a:r>
              <a:rPr kumimoji="1" lang="en-US" altLang="ja-JP" sz="900" dirty="0"/>
              <a:t>7</a:t>
            </a:r>
            <a:r>
              <a:rPr kumimoji="1" lang="ja-JP" altLang="en-US" sz="900" dirty="0"/>
              <a:t>年</a:t>
            </a:r>
            <a:r>
              <a:rPr kumimoji="1" lang="en-US" altLang="ja-JP" sz="900" dirty="0"/>
              <a:t>3</a:t>
            </a:r>
            <a:r>
              <a:rPr kumimoji="1" lang="ja-JP" altLang="en-US" sz="900" dirty="0"/>
              <a:t>月</a:t>
            </a:r>
            <a:r>
              <a:rPr kumimoji="1" lang="en-US" altLang="ja-JP" sz="900" dirty="0"/>
              <a:t>28</a:t>
            </a:r>
            <a:r>
              <a:rPr kumimoji="1" lang="ja-JP" altLang="en-US" sz="900" dirty="0"/>
              <a:t>日</a:t>
            </a:r>
          </a:p>
        </p:txBody>
      </p:sp>
      <p:sp>
        <p:nvSpPr>
          <p:cNvPr id="20" name="テキスト ボックス 19">
            <a:extLst>
              <a:ext uri="{FF2B5EF4-FFF2-40B4-BE49-F238E27FC236}">
                <a16:creationId xmlns:a16="http://schemas.microsoft.com/office/drawing/2014/main" id="{284C6621-DE56-D850-ACAD-8C80F7DA782E}"/>
              </a:ext>
            </a:extLst>
          </p:cNvPr>
          <p:cNvSpPr txBox="1"/>
          <p:nvPr/>
        </p:nvSpPr>
        <p:spPr>
          <a:xfrm>
            <a:off x="689250" y="3954224"/>
            <a:ext cx="14334822" cy="438582"/>
          </a:xfrm>
          <a:prstGeom prst="rect">
            <a:avLst/>
          </a:prstGeom>
          <a:noFill/>
        </p:spPr>
        <p:txBody>
          <a:bodyPr wrap="square" rtlCol="0">
            <a:spAutoFit/>
          </a:bodyPr>
          <a:lstStyle/>
          <a:p>
            <a:r>
              <a:rPr lang="ja-JP" altLang="en-US" sz="750" dirty="0">
                <a:solidFill>
                  <a:srgbClr val="383434"/>
                </a:solidFill>
                <a:latin typeface="游ゴシック" panose="020B0400000000000000" pitchFamily="50" charset="-128"/>
                <a:ea typeface="游ゴシック" panose="020B0400000000000000" pitchFamily="50" charset="-128"/>
              </a:rPr>
              <a:t>■セキュレア十宮</a:t>
            </a:r>
            <a:r>
              <a:rPr lang="en-US" altLang="ja-JP" sz="750" dirty="0">
                <a:solidFill>
                  <a:srgbClr val="383434"/>
                </a:solidFill>
                <a:latin typeface="游ゴシック" panose="020B0400000000000000" pitchFamily="50" charset="-128"/>
                <a:ea typeface="游ゴシック" panose="020B0400000000000000" pitchFamily="50" charset="-128"/>
              </a:rPr>
              <a:t>3</a:t>
            </a:r>
            <a:r>
              <a:rPr lang="ja-JP" altLang="en-US" sz="750" dirty="0">
                <a:solidFill>
                  <a:srgbClr val="383434"/>
                </a:solidFill>
                <a:latin typeface="游ゴシック" panose="020B0400000000000000" pitchFamily="50" charset="-128"/>
                <a:ea typeface="游ゴシック" panose="020B0400000000000000" pitchFamily="50" charset="-128"/>
              </a:rPr>
              <a:t>丁目</a:t>
            </a:r>
            <a:r>
              <a:rPr lang="en-US" altLang="ja-JP" sz="750" dirty="0">
                <a:solidFill>
                  <a:srgbClr val="383434"/>
                </a:solidFill>
                <a:latin typeface="游ゴシック" panose="020B0400000000000000" pitchFamily="50" charset="-128"/>
                <a:ea typeface="游ゴシック" panose="020B0400000000000000" pitchFamily="50" charset="-128"/>
              </a:rPr>
              <a:t>(</a:t>
            </a:r>
            <a:r>
              <a:rPr lang="ja-JP" altLang="en-US" sz="750" dirty="0">
                <a:solidFill>
                  <a:srgbClr val="383434"/>
                </a:solidFill>
                <a:latin typeface="游ゴシック" panose="020B0400000000000000" pitchFamily="50" charset="-128"/>
                <a:ea typeface="游ゴシック" panose="020B0400000000000000" pitchFamily="50" charset="-128"/>
              </a:rPr>
              <a:t>分譲住宅</a:t>
            </a:r>
            <a:r>
              <a:rPr lang="en-US" altLang="ja-JP" sz="750" dirty="0">
                <a:solidFill>
                  <a:srgbClr val="383434"/>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概要</a:t>
            </a:r>
            <a:r>
              <a:rPr lang="ja-JP" altLang="en-US" sz="750" dirty="0">
                <a:latin typeface="游ゴシック" panose="020B0400000000000000" pitchFamily="50" charset="-128"/>
                <a:ea typeface="游ゴシック" panose="020B0400000000000000" pitchFamily="50" charset="-128"/>
              </a:rPr>
              <a:t> </a:t>
            </a:r>
            <a:r>
              <a:rPr lang="zh-TW" altLang="en-US" sz="750" dirty="0">
                <a:solidFill>
                  <a:srgbClr val="000000"/>
                </a:solidFill>
                <a:latin typeface="游ゴシック" panose="020B0400000000000000" pitchFamily="50" charset="-128"/>
                <a:ea typeface="游ゴシック" panose="020B0400000000000000" pitchFamily="50" charset="-128"/>
              </a:rPr>
              <a:t>●所在地／三重県鈴鹿市十宮</a:t>
            </a:r>
            <a:r>
              <a:rPr lang="en-US" altLang="zh-TW" sz="750" dirty="0">
                <a:solidFill>
                  <a:srgbClr val="000000"/>
                </a:solidFill>
                <a:latin typeface="游ゴシック" panose="020B0400000000000000" pitchFamily="50" charset="-128"/>
                <a:ea typeface="游ゴシック" panose="020B0400000000000000" pitchFamily="50" charset="-128"/>
              </a:rPr>
              <a:t>3</a:t>
            </a:r>
            <a:r>
              <a:rPr lang="zh-TW" altLang="en-US" sz="750" dirty="0">
                <a:solidFill>
                  <a:srgbClr val="000000"/>
                </a:solidFill>
                <a:latin typeface="游ゴシック" panose="020B0400000000000000" pitchFamily="50" charset="-128"/>
                <a:ea typeface="游ゴシック" panose="020B0400000000000000" pitchFamily="50" charset="-128"/>
              </a:rPr>
              <a:t>丁目</a:t>
            </a:r>
            <a:r>
              <a:rPr lang="en-US" altLang="zh-TW" sz="750" dirty="0">
                <a:solidFill>
                  <a:srgbClr val="000000"/>
                </a:solidFill>
                <a:latin typeface="游ゴシック" panose="020B0400000000000000" pitchFamily="50" charset="-128"/>
                <a:ea typeface="游ゴシック" panose="020B0400000000000000" pitchFamily="50" charset="-128"/>
              </a:rPr>
              <a:t>669</a:t>
            </a:r>
            <a:r>
              <a:rPr lang="zh-TW" altLang="en-US" sz="750" dirty="0">
                <a:solidFill>
                  <a:srgbClr val="000000"/>
                </a:solidFill>
                <a:latin typeface="游ゴシック" panose="020B0400000000000000" pitchFamily="50" charset="-128"/>
                <a:ea typeface="游ゴシック" panose="020B0400000000000000" pitchFamily="50" charset="-128"/>
              </a:rPr>
              <a:t>番</a:t>
            </a:r>
            <a:r>
              <a:rPr lang="en-US" altLang="zh-TW" sz="750" dirty="0">
                <a:solidFill>
                  <a:srgbClr val="000000"/>
                </a:solidFill>
                <a:latin typeface="游ゴシック" panose="020B0400000000000000" pitchFamily="50" charset="-128"/>
                <a:ea typeface="游ゴシック" panose="020B0400000000000000" pitchFamily="50" charset="-128"/>
              </a:rPr>
              <a:t>1</a:t>
            </a:r>
            <a:r>
              <a:rPr lang="zh-TW" altLang="en-US" sz="750" dirty="0">
                <a:solidFill>
                  <a:srgbClr val="000000"/>
                </a:solidFill>
                <a:latin typeface="游ゴシック" panose="020B0400000000000000" pitchFamily="50" charset="-128"/>
                <a:ea typeface="游ゴシック" panose="020B0400000000000000" pitchFamily="50" charset="-128"/>
              </a:rPr>
              <a:t>他</a:t>
            </a:r>
            <a:r>
              <a:rPr lang="zh-TW"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●交通／近鉄鈴鹿線「鈴鹿市」駅まで徒歩</a:t>
            </a:r>
            <a:r>
              <a:rPr lang="en-US" altLang="ja-JP" sz="750" dirty="0">
                <a:solidFill>
                  <a:srgbClr val="000000"/>
                </a:solidFill>
                <a:latin typeface="游ゴシック" panose="020B0400000000000000" pitchFamily="50" charset="-128"/>
                <a:ea typeface="游ゴシック" panose="020B0400000000000000" pitchFamily="50" charset="-128"/>
              </a:rPr>
              <a:t>14</a:t>
            </a:r>
            <a:r>
              <a:rPr lang="ja-JP" altLang="en-US" sz="750" dirty="0">
                <a:solidFill>
                  <a:srgbClr val="000000"/>
                </a:solidFill>
                <a:latin typeface="游ゴシック" panose="020B0400000000000000" pitchFamily="50" charset="-128"/>
                <a:ea typeface="游ゴシック" panose="020B0400000000000000" pitchFamily="50" charset="-128"/>
              </a:rPr>
              <a:t>分</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●総戸数／</a:t>
            </a:r>
            <a:r>
              <a:rPr lang="en-US" altLang="ja-JP" sz="750" dirty="0">
                <a:solidFill>
                  <a:srgbClr val="000000"/>
                </a:solidFill>
                <a:latin typeface="游ゴシック" panose="020B0400000000000000" pitchFamily="50" charset="-128"/>
                <a:ea typeface="游ゴシック" panose="020B0400000000000000" pitchFamily="50" charset="-128"/>
              </a:rPr>
              <a:t>3</a:t>
            </a:r>
            <a:r>
              <a:rPr lang="ja-JP" altLang="en-US" sz="750" dirty="0">
                <a:solidFill>
                  <a:srgbClr val="000000"/>
                </a:solidFill>
                <a:latin typeface="游ゴシック" panose="020B0400000000000000" pitchFamily="50" charset="-128"/>
                <a:ea typeface="游ゴシック" panose="020B0400000000000000" pitchFamily="50" charset="-128"/>
              </a:rPr>
              <a:t>戸●用途地域／第一種中高層住居専用地域●道路の幅員／</a:t>
            </a:r>
            <a:r>
              <a:rPr lang="en-US" altLang="ja-JP" sz="750" dirty="0">
                <a:solidFill>
                  <a:srgbClr val="000000"/>
                </a:solidFill>
                <a:latin typeface="游ゴシック" panose="020B0400000000000000" pitchFamily="50" charset="-128"/>
                <a:ea typeface="游ゴシック" panose="020B0400000000000000" pitchFamily="50" charset="-128"/>
              </a:rPr>
              <a:t>5.07</a:t>
            </a:r>
            <a:r>
              <a:rPr lang="ja-JP" altLang="en-US" sz="750" dirty="0">
                <a:solidFill>
                  <a:srgbClr val="000000"/>
                </a:solidFill>
                <a:latin typeface="游ゴシック" panose="020B0400000000000000" pitchFamily="50" charset="-128"/>
                <a:ea typeface="游ゴシック" panose="020B0400000000000000" pitchFamily="50" charset="-128"/>
              </a:rPr>
              <a:t>ｍ～</a:t>
            </a:r>
            <a:r>
              <a:rPr lang="en-US" altLang="ja-JP" sz="750" dirty="0">
                <a:solidFill>
                  <a:srgbClr val="000000"/>
                </a:solidFill>
                <a:latin typeface="游ゴシック" panose="020B0400000000000000" pitchFamily="50" charset="-128"/>
                <a:ea typeface="游ゴシック" panose="020B0400000000000000" pitchFamily="50" charset="-128"/>
              </a:rPr>
              <a:t>5.3</a:t>
            </a:r>
            <a:r>
              <a:rPr lang="ja-JP" altLang="en-US" sz="750" dirty="0">
                <a:solidFill>
                  <a:srgbClr val="000000"/>
                </a:solidFill>
                <a:latin typeface="游ゴシック" panose="020B0400000000000000" pitchFamily="50" charset="-128"/>
                <a:ea typeface="游ゴシック" panose="020B0400000000000000" pitchFamily="50" charset="-128"/>
              </a:rPr>
              <a:t>ｍ</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アスファルト舗装</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●私道負担／なし●販売戸数／</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戸●土地面積／</a:t>
            </a:r>
            <a:r>
              <a:rPr lang="en-US" altLang="ja-JP" sz="750" dirty="0">
                <a:solidFill>
                  <a:srgbClr val="000000"/>
                </a:solidFill>
                <a:latin typeface="游ゴシック" panose="020B0400000000000000" pitchFamily="50" charset="-128"/>
                <a:ea typeface="游ゴシック" panose="020B0400000000000000" pitchFamily="50" charset="-128"/>
              </a:rPr>
              <a:t>162.39</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170.58</a:t>
            </a:r>
            <a:r>
              <a:rPr lang="ja-JP" altLang="en-US" sz="750" dirty="0">
                <a:solidFill>
                  <a:srgbClr val="000000"/>
                </a:solidFill>
                <a:latin typeface="游ゴシック" panose="020B0400000000000000" pitchFamily="50" charset="-128"/>
                <a:ea typeface="游ゴシック" panose="020B0400000000000000" pitchFamily="50" charset="-128"/>
              </a:rPr>
              <a:t>㎡●建物面積／</a:t>
            </a:r>
            <a:r>
              <a:rPr lang="en-US" altLang="ja-JP" sz="750" dirty="0">
                <a:solidFill>
                  <a:srgbClr val="000000"/>
                </a:solidFill>
                <a:latin typeface="游ゴシック" panose="020B0400000000000000" pitchFamily="50" charset="-128"/>
                <a:ea typeface="游ゴシック" panose="020B0400000000000000" pitchFamily="50" charset="-128"/>
              </a:rPr>
              <a:t>104.66</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109.64</a:t>
            </a:r>
            <a:r>
              <a:rPr lang="ja-JP" altLang="en-US" sz="750" dirty="0">
                <a:solidFill>
                  <a:srgbClr val="000000"/>
                </a:solidFill>
                <a:latin typeface="游ゴシック" panose="020B0400000000000000" pitchFamily="50" charset="-128"/>
                <a:ea typeface="游ゴシック" panose="020B0400000000000000" pitchFamily="50" charset="-128"/>
              </a:rPr>
              <a:t>㎡●建物構造／軽量鉄骨</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階建</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●建築確認番号／トータル確認第</a:t>
            </a:r>
            <a:r>
              <a:rPr lang="en-US" altLang="ja-JP" sz="750" dirty="0">
                <a:solidFill>
                  <a:srgbClr val="000000"/>
                </a:solidFill>
                <a:latin typeface="游ゴシック" panose="020B0400000000000000" pitchFamily="50" charset="-128"/>
                <a:ea typeface="游ゴシック" panose="020B0400000000000000" pitchFamily="50" charset="-128"/>
              </a:rPr>
              <a:t>T2313-199</a:t>
            </a:r>
            <a:r>
              <a:rPr lang="ja-JP" altLang="en-US" sz="750" dirty="0">
                <a:solidFill>
                  <a:srgbClr val="000000"/>
                </a:solidFill>
                <a:latin typeface="游ゴシック" panose="020B0400000000000000" pitchFamily="50" charset="-128"/>
                <a:ea typeface="游ゴシック" panose="020B0400000000000000" pitchFamily="50" charset="-128"/>
              </a:rPr>
              <a:t>号地●設備等の概要／電気：中部電力ミライズ</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他の小売電気事業者の選択も可能です</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、ガス：都市ガス、水道：市営水道、下水：公共下水道●完成年月／令和</a:t>
            </a:r>
            <a:r>
              <a:rPr lang="en-US" altLang="ja-JP" sz="750" dirty="0">
                <a:solidFill>
                  <a:srgbClr val="000000"/>
                </a:solidFill>
                <a:latin typeface="游ゴシック" panose="020B0400000000000000" pitchFamily="50" charset="-128"/>
                <a:ea typeface="游ゴシック" panose="020B0400000000000000" pitchFamily="50" charset="-128"/>
              </a:rPr>
              <a:t>5</a:t>
            </a:r>
            <a:r>
              <a:rPr lang="ja-JP" altLang="en-US" sz="750" dirty="0">
                <a:solidFill>
                  <a:srgbClr val="000000"/>
                </a:solidFill>
                <a:latin typeface="游ゴシック" panose="020B0400000000000000" pitchFamily="50" charset="-128"/>
                <a:ea typeface="游ゴシック" panose="020B0400000000000000" pitchFamily="50" charset="-128"/>
              </a:rPr>
              <a:t>年</a:t>
            </a:r>
            <a:r>
              <a:rPr lang="en-US" altLang="ja-JP" sz="750" dirty="0">
                <a:solidFill>
                  <a:srgbClr val="000000"/>
                </a:solidFill>
                <a:latin typeface="游ゴシック" panose="020B0400000000000000" pitchFamily="50" charset="-128"/>
                <a:ea typeface="游ゴシック" panose="020B0400000000000000" pitchFamily="50" charset="-128"/>
              </a:rPr>
              <a:t>12</a:t>
            </a:r>
            <a:r>
              <a:rPr lang="ja-JP" altLang="en-US" sz="750" dirty="0">
                <a:solidFill>
                  <a:srgbClr val="000000"/>
                </a:solidFill>
                <a:latin typeface="游ゴシック" panose="020B0400000000000000" pitchFamily="50" charset="-128"/>
                <a:ea typeface="游ゴシック" panose="020B0400000000000000" pitchFamily="50" charset="-128"/>
              </a:rPr>
              <a:t>月完成済</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●引渡し可能年月／即引渡可</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●取引態様／売主：大和ハウス工業株式会社●販売価格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税込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3,650</a:t>
            </a:r>
            <a:r>
              <a:rPr lang="ja-JP" altLang="en-US" sz="750" dirty="0">
                <a:solidFill>
                  <a:srgbClr val="000000"/>
                </a:solidFill>
                <a:latin typeface="游ゴシック" panose="020B0400000000000000" pitchFamily="50" charset="-128"/>
                <a:ea typeface="游ゴシック" panose="020B0400000000000000" pitchFamily="50" charset="-128"/>
              </a:rPr>
              <a:t>万円～</a:t>
            </a:r>
            <a:r>
              <a:rPr lang="en-US" altLang="ja-JP" sz="750" dirty="0">
                <a:solidFill>
                  <a:srgbClr val="000000"/>
                </a:solidFill>
                <a:latin typeface="游ゴシック" panose="020B0400000000000000" pitchFamily="50" charset="-128"/>
                <a:ea typeface="游ゴシック" panose="020B0400000000000000" pitchFamily="50" charset="-128"/>
              </a:rPr>
              <a:t>3,760</a:t>
            </a:r>
            <a:r>
              <a:rPr lang="ja-JP" altLang="en-US" sz="750" dirty="0">
                <a:solidFill>
                  <a:srgbClr val="000000"/>
                </a:solidFill>
                <a:latin typeface="游ゴシック" panose="020B0400000000000000" pitchFamily="50" charset="-128"/>
                <a:ea typeface="游ゴシック" panose="020B0400000000000000" pitchFamily="50" charset="-128"/>
              </a:rPr>
              <a:t>万円</a:t>
            </a:r>
            <a:endParaRPr lang="ja-JP" altLang="en-US" sz="750" dirty="0">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93A75F22-1F51-6EC2-E9A7-500BA5537B44}"/>
              </a:ext>
            </a:extLst>
          </p:cNvPr>
          <p:cNvSpPr txBox="1"/>
          <p:nvPr/>
        </p:nvSpPr>
        <p:spPr>
          <a:xfrm>
            <a:off x="726986" y="8669081"/>
            <a:ext cx="14357776" cy="553998"/>
          </a:xfrm>
          <a:prstGeom prst="rect">
            <a:avLst/>
          </a:prstGeom>
          <a:solidFill>
            <a:schemeClr val="bg1"/>
          </a:solidFill>
        </p:spPr>
        <p:txBody>
          <a:bodyPr wrap="square" rtlCol="0">
            <a:spAutoFit/>
          </a:bodyPr>
          <a:lstStyle/>
          <a:p>
            <a:r>
              <a:rPr lang="ja-JP" altLang="en-US" sz="750" dirty="0">
                <a:latin typeface="游ゴシック" panose="020B0400000000000000" pitchFamily="50" charset="-128"/>
                <a:ea typeface="游ゴシック" panose="020B0400000000000000" pitchFamily="50" charset="-128"/>
              </a:rPr>
              <a:t>■セキュレア久居南</a:t>
            </a:r>
            <a:r>
              <a:rPr lang="en-US" altLang="ja-JP" sz="750" dirty="0">
                <a:latin typeface="游ゴシック" panose="020B0400000000000000" pitchFamily="50" charset="-128"/>
                <a:ea typeface="游ゴシック" panose="020B0400000000000000" pitchFamily="50" charset="-128"/>
              </a:rPr>
              <a:t>Ⅱ</a:t>
            </a:r>
            <a:r>
              <a:rPr lang="ja-JP" altLang="en-US" sz="750" dirty="0">
                <a:latin typeface="游ゴシック" panose="020B0400000000000000" pitchFamily="50" charset="-128"/>
                <a:ea typeface="游ゴシック" panose="020B0400000000000000" pitchFamily="50" charset="-128"/>
              </a:rPr>
              <a:t>　全体物件概要●交通／近鉄名古屋線「久居」駅まで徒歩</a:t>
            </a:r>
            <a:r>
              <a:rPr lang="en-US" altLang="ja-JP" sz="750" dirty="0">
                <a:latin typeface="游ゴシック" panose="020B0400000000000000" pitchFamily="50" charset="-128"/>
                <a:ea typeface="游ゴシック" panose="020B0400000000000000" pitchFamily="50" charset="-128"/>
              </a:rPr>
              <a:t>14</a:t>
            </a:r>
            <a:r>
              <a:rPr lang="ja-JP" altLang="en-US" sz="750" dirty="0">
                <a:latin typeface="游ゴシック" panose="020B0400000000000000" pitchFamily="50" charset="-128"/>
                <a:ea typeface="游ゴシック" panose="020B0400000000000000" pitchFamily="50" charset="-128"/>
              </a:rPr>
              <a:t>分●総戸数／</a:t>
            </a:r>
            <a:r>
              <a:rPr lang="en-US" altLang="ja-JP" sz="750" dirty="0">
                <a:latin typeface="游ゴシック" panose="020B0400000000000000" pitchFamily="50" charset="-128"/>
                <a:ea typeface="游ゴシック" panose="020B0400000000000000" pitchFamily="50" charset="-128"/>
              </a:rPr>
              <a:t>9</a:t>
            </a:r>
            <a:r>
              <a:rPr lang="ja-JP" altLang="en-US" sz="750" dirty="0">
                <a:latin typeface="游ゴシック" panose="020B0400000000000000" pitchFamily="50" charset="-128"/>
                <a:ea typeface="游ゴシック" panose="020B0400000000000000" pitchFamily="50" charset="-128"/>
              </a:rPr>
              <a:t>戸●用途地域／第一種住居地域●道路の幅員／</a:t>
            </a:r>
            <a:r>
              <a:rPr lang="en-US" altLang="ja-JP" sz="750" dirty="0">
                <a:latin typeface="游ゴシック" panose="020B0400000000000000" pitchFamily="50" charset="-128"/>
                <a:ea typeface="游ゴシック" panose="020B0400000000000000" pitchFamily="50" charset="-128"/>
              </a:rPr>
              <a:t>6</a:t>
            </a:r>
            <a:r>
              <a:rPr lang="ja-JP" altLang="en-US" sz="750" dirty="0">
                <a:latin typeface="游ゴシック" panose="020B0400000000000000" pitchFamily="50" charset="-128"/>
                <a:ea typeface="游ゴシック" panose="020B0400000000000000" pitchFamily="50" charset="-128"/>
              </a:rPr>
              <a:t>ｍ</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アスファルト舗装</a:t>
            </a:r>
            <a:r>
              <a:rPr lang="en-US" altLang="ja-JP" sz="750" dirty="0">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 ●設備等の概要／電気：中部電力ミライズ（他の小売電気事業者の選択も可能です）、ガス：都市ガス、水道：公営水道、下水：公共下水道</a:t>
            </a:r>
            <a:r>
              <a:rPr lang="ja-JP" altLang="en-US" sz="750" dirty="0">
                <a:latin typeface="游ゴシック" panose="020B0400000000000000" pitchFamily="50" charset="-128"/>
                <a:ea typeface="游ゴシック" panose="020B0400000000000000" pitchFamily="50" charset="-128"/>
              </a:rPr>
              <a:t> ●造成工事／</a:t>
            </a:r>
            <a:r>
              <a:rPr lang="en-US" altLang="ja-JP" sz="750" dirty="0">
                <a:latin typeface="游ゴシック" panose="020B0400000000000000" pitchFamily="50" charset="-128"/>
                <a:ea typeface="游ゴシック" panose="020B0400000000000000" pitchFamily="50" charset="-128"/>
              </a:rPr>
              <a:t>2023</a:t>
            </a:r>
            <a:r>
              <a:rPr lang="ja-JP" altLang="en-US" sz="750" dirty="0">
                <a:latin typeface="游ゴシック" panose="020B0400000000000000" pitchFamily="50" charset="-128"/>
                <a:ea typeface="游ゴシック" panose="020B0400000000000000" pitchFamily="50" charset="-128"/>
              </a:rPr>
              <a:t>年</a:t>
            </a:r>
            <a:r>
              <a:rPr lang="en-US" altLang="ja-JP" sz="750" dirty="0">
                <a:latin typeface="游ゴシック" panose="020B0400000000000000" pitchFamily="50" charset="-128"/>
                <a:ea typeface="游ゴシック" panose="020B0400000000000000" pitchFamily="50" charset="-128"/>
              </a:rPr>
              <a:t>5</a:t>
            </a:r>
            <a:r>
              <a:rPr lang="ja-JP" altLang="en-US" sz="750" dirty="0">
                <a:latin typeface="游ゴシック" panose="020B0400000000000000" pitchFamily="50" charset="-128"/>
                <a:ea typeface="游ゴシック" panose="020B0400000000000000" pitchFamily="50" charset="-128"/>
              </a:rPr>
              <a:t>月完成済●その他／ゴミ集積所</a:t>
            </a:r>
            <a:r>
              <a:rPr lang="en-US" altLang="ja-JP" sz="750" dirty="0">
                <a:latin typeface="游ゴシック" panose="020B0400000000000000" pitchFamily="50" charset="-128"/>
                <a:ea typeface="游ゴシック" panose="020B0400000000000000" pitchFamily="50" charset="-128"/>
              </a:rPr>
              <a:t>1.59</a:t>
            </a:r>
            <a:r>
              <a:rPr lang="ja-JP" altLang="en-US" sz="750" dirty="0">
                <a:latin typeface="游ゴシック" panose="020B0400000000000000" pitchFamily="50" charset="-128"/>
                <a:ea typeface="游ゴシック" panose="020B0400000000000000" pitchFamily="50" charset="-128"/>
              </a:rPr>
              <a:t>㎡のうち、各号地</a:t>
            </a:r>
            <a:r>
              <a:rPr lang="en-US" altLang="ja-JP" sz="750" dirty="0">
                <a:latin typeface="游ゴシック" panose="020B0400000000000000" pitchFamily="50" charset="-128"/>
                <a:ea typeface="游ゴシック" panose="020B0400000000000000" pitchFamily="50" charset="-128"/>
              </a:rPr>
              <a:t>9</a:t>
            </a:r>
            <a:r>
              <a:rPr lang="ja-JP" altLang="en-US" sz="750" dirty="0">
                <a:latin typeface="游ゴシック" panose="020B0400000000000000" pitchFamily="50" charset="-128"/>
                <a:ea typeface="游ゴシック" panose="020B0400000000000000" pitchFamily="50" charset="-128"/>
              </a:rPr>
              <a:t>分の</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ずつ負担持分があります。</a:t>
            </a:r>
            <a:r>
              <a:rPr lang="ja-JP" altLang="en-US" sz="750" dirty="0">
                <a:solidFill>
                  <a:srgbClr val="000000"/>
                </a:solidFill>
                <a:latin typeface="游ゴシック" panose="020B0400000000000000" pitchFamily="50" charset="-128"/>
                <a:ea typeface="游ゴシック" panose="020B0400000000000000" pitchFamily="50" charset="-128"/>
              </a:rPr>
              <a:t> ●取引態様／売主：大和ハウス工業株式会社</a:t>
            </a:r>
            <a:r>
              <a:rPr lang="ja-JP" altLang="en-US" sz="750" dirty="0">
                <a:latin typeface="游ゴシック" panose="020B0400000000000000" pitchFamily="50" charset="-128"/>
                <a:ea typeface="游ゴシック" panose="020B0400000000000000" pitchFamily="50" charset="-128"/>
              </a:rPr>
              <a:t> </a:t>
            </a:r>
            <a:endParaRPr lang="en-US" altLang="ja-JP" sz="750" dirty="0">
              <a:latin typeface="游ゴシック" panose="020B0400000000000000" pitchFamily="50" charset="-128"/>
              <a:ea typeface="游ゴシック" panose="020B0400000000000000" pitchFamily="50" charset="-128"/>
            </a:endParaRPr>
          </a:p>
          <a:p>
            <a:r>
              <a:rPr lang="ja-JP" altLang="en-US" sz="750" dirty="0">
                <a:latin typeface="游ゴシック" panose="020B0400000000000000" pitchFamily="50" charset="-128"/>
                <a:ea typeface="游ゴシック" panose="020B0400000000000000" pitchFamily="50" charset="-128"/>
              </a:rPr>
              <a:t>■セキュレア久居南</a:t>
            </a:r>
            <a:r>
              <a:rPr lang="en-US" altLang="ja-JP" sz="750" dirty="0">
                <a:latin typeface="游ゴシック" panose="020B0400000000000000" pitchFamily="50" charset="-128"/>
                <a:ea typeface="游ゴシック" panose="020B0400000000000000" pitchFamily="50" charset="-128"/>
              </a:rPr>
              <a:t>Ⅱ</a:t>
            </a:r>
            <a:r>
              <a:rPr lang="ja-JP" altLang="en-US" sz="750" dirty="0">
                <a:latin typeface="游ゴシック" panose="020B0400000000000000" pitchFamily="50" charset="-128"/>
                <a:ea typeface="游ゴシック" panose="020B0400000000000000" pitchFamily="50" charset="-128"/>
              </a:rPr>
              <a:t>　</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分譲住宅</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概要</a:t>
            </a:r>
            <a:r>
              <a:rPr lang="ja-JP" altLang="en-US" sz="750" dirty="0">
                <a:solidFill>
                  <a:srgbClr val="000000"/>
                </a:solidFill>
                <a:latin typeface="游ゴシック" panose="020B0400000000000000" pitchFamily="50" charset="-128"/>
                <a:ea typeface="游ゴシック" panose="020B0400000000000000" pitchFamily="50" charset="-128"/>
              </a:rPr>
              <a:t>●所在地／三重県津市久居二ノ町</a:t>
            </a:r>
            <a:r>
              <a:rPr lang="en-US" altLang="ja-JP" sz="750" dirty="0">
                <a:solidFill>
                  <a:srgbClr val="000000"/>
                </a:solidFill>
                <a:latin typeface="游ゴシック" panose="020B0400000000000000" pitchFamily="50" charset="-128"/>
                <a:ea typeface="游ゴシック" panose="020B0400000000000000" pitchFamily="50" charset="-128"/>
              </a:rPr>
              <a:t>1635</a:t>
            </a:r>
            <a:r>
              <a:rPr lang="ja-JP" altLang="en-US" sz="750" dirty="0">
                <a:solidFill>
                  <a:srgbClr val="000000"/>
                </a:solidFill>
                <a:latin typeface="游ゴシック" panose="020B0400000000000000" pitchFamily="50" charset="-128"/>
                <a:ea typeface="游ゴシック" panose="020B0400000000000000" pitchFamily="50" charset="-128"/>
              </a:rPr>
              <a:t>番</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他</a:t>
            </a:r>
            <a:r>
              <a:rPr lang="ja-JP" altLang="en-US" sz="750" dirty="0">
                <a:latin typeface="游ゴシック" panose="020B0400000000000000" pitchFamily="50" charset="-128"/>
                <a:ea typeface="游ゴシック" panose="020B0400000000000000" pitchFamily="50" charset="-128"/>
              </a:rPr>
              <a:t> ●今回販売戸数／</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戸●土地面積／</a:t>
            </a:r>
            <a:r>
              <a:rPr lang="en-US" altLang="ja-JP" sz="750" dirty="0">
                <a:latin typeface="游ゴシック" panose="020B0400000000000000" pitchFamily="50" charset="-128"/>
                <a:ea typeface="游ゴシック" panose="020B0400000000000000" pitchFamily="50" charset="-128"/>
              </a:rPr>
              <a:t>172.67</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177.80</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●建物面積／</a:t>
            </a:r>
            <a:r>
              <a:rPr lang="en-US" altLang="zh-CN" sz="750" dirty="0">
                <a:latin typeface="游ゴシック" panose="020B0400000000000000" pitchFamily="50" charset="-128"/>
                <a:ea typeface="游ゴシック" panose="020B0400000000000000" pitchFamily="50" charset="-128"/>
              </a:rPr>
              <a:t>104.34</a:t>
            </a:r>
            <a:r>
              <a:rPr lang="ja-JP" altLang="en-US" sz="750" dirty="0">
                <a:latin typeface="游ゴシック" panose="020B0400000000000000" pitchFamily="50" charset="-128"/>
                <a:ea typeface="游ゴシック" panose="020B0400000000000000" pitchFamily="50" charset="-128"/>
              </a:rPr>
              <a:t>㎡</a:t>
            </a:r>
            <a:r>
              <a:rPr lang="en-US" altLang="zh-CN" sz="750" dirty="0">
                <a:latin typeface="游ゴシック" panose="020B0400000000000000" pitchFamily="50" charset="-128"/>
                <a:ea typeface="游ゴシック" panose="020B0400000000000000" pitchFamily="50" charset="-128"/>
              </a:rPr>
              <a:t>(1</a:t>
            </a:r>
            <a:r>
              <a:rPr lang="zh-CN" altLang="en-US" sz="750" dirty="0">
                <a:latin typeface="游ゴシック" panose="020B0400000000000000" pitchFamily="50" charset="-128"/>
                <a:ea typeface="游ゴシック" panose="020B0400000000000000" pitchFamily="50" charset="-128"/>
              </a:rPr>
              <a:t>号地</a:t>
            </a:r>
            <a:r>
              <a:rPr lang="ja-JP" altLang="en-US" sz="750" dirty="0">
                <a:latin typeface="游ゴシック" panose="020B0400000000000000" pitchFamily="50" charset="-128"/>
                <a:ea typeface="游ゴシック" panose="020B0400000000000000" pitchFamily="50" charset="-128"/>
              </a:rPr>
              <a:t>・</a:t>
            </a:r>
            <a:r>
              <a:rPr lang="en-US" altLang="zh-CN" sz="750" dirty="0">
                <a:latin typeface="游ゴシック" panose="020B0400000000000000" pitchFamily="50" charset="-128"/>
                <a:ea typeface="游ゴシック" panose="020B0400000000000000" pitchFamily="50" charset="-128"/>
              </a:rPr>
              <a:t>2</a:t>
            </a:r>
            <a:r>
              <a:rPr lang="zh-CN" altLang="en-US" sz="750" dirty="0">
                <a:latin typeface="游ゴシック" panose="020B0400000000000000" pitchFamily="50" charset="-128"/>
                <a:ea typeface="游ゴシック" panose="020B0400000000000000" pitchFamily="50" charset="-128"/>
              </a:rPr>
              <a:t>号地</a:t>
            </a:r>
            <a:r>
              <a:rPr lang="en-US" altLang="zh-CN"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●私道負担／なし●建物構造／</a:t>
            </a:r>
            <a:r>
              <a:rPr lang="zh-TW" altLang="en-US" sz="750" dirty="0">
                <a:solidFill>
                  <a:srgbClr val="000000"/>
                </a:solidFill>
                <a:latin typeface="游ゴシック" panose="020B0400000000000000" pitchFamily="50" charset="-128"/>
                <a:ea typeface="游ゴシック" panose="020B0400000000000000" pitchFamily="50" charset="-128"/>
              </a:rPr>
              <a:t>木造</a:t>
            </a:r>
            <a:r>
              <a:rPr lang="en-US" altLang="zh-TW" sz="750" dirty="0">
                <a:solidFill>
                  <a:srgbClr val="000000"/>
                </a:solidFill>
                <a:latin typeface="游ゴシック" panose="020B0400000000000000" pitchFamily="50" charset="-128"/>
                <a:ea typeface="游ゴシック" panose="020B0400000000000000" pitchFamily="50" charset="-128"/>
              </a:rPr>
              <a:t>2</a:t>
            </a:r>
            <a:r>
              <a:rPr lang="zh-TW" altLang="en-US" sz="750" dirty="0">
                <a:solidFill>
                  <a:srgbClr val="000000"/>
                </a:solidFill>
                <a:latin typeface="游ゴシック" panose="020B0400000000000000" pitchFamily="50" charset="-128"/>
                <a:ea typeface="游ゴシック" panose="020B0400000000000000" pitchFamily="50" charset="-128"/>
              </a:rPr>
              <a:t>階建</a:t>
            </a:r>
            <a:r>
              <a:rPr lang="en-US" altLang="zh-TW" sz="750" dirty="0">
                <a:solidFill>
                  <a:srgbClr val="000000"/>
                </a:solidFill>
                <a:latin typeface="游ゴシック" panose="020B0400000000000000" pitchFamily="50" charset="-128"/>
                <a:ea typeface="游ゴシック" panose="020B0400000000000000" pitchFamily="50" charset="-128"/>
              </a:rPr>
              <a:t>(2</a:t>
            </a:r>
            <a:r>
              <a:rPr lang="zh-TW" altLang="en-US" sz="750" dirty="0">
                <a:solidFill>
                  <a:srgbClr val="000000"/>
                </a:solidFill>
                <a:latin typeface="游ゴシック" panose="020B0400000000000000" pitchFamily="50" charset="-128"/>
                <a:ea typeface="游ゴシック" panose="020B0400000000000000" pitchFamily="50" charset="-128"/>
              </a:rPr>
              <a:t>戸</a:t>
            </a:r>
            <a:r>
              <a:rPr lang="en-US" altLang="zh-TW" sz="750" dirty="0">
                <a:solidFill>
                  <a:srgbClr val="000000"/>
                </a:solidFill>
                <a:latin typeface="游ゴシック" panose="020B0400000000000000" pitchFamily="50" charset="-128"/>
                <a:ea typeface="游ゴシック" panose="020B0400000000000000" pitchFamily="50" charset="-128"/>
              </a:rPr>
              <a:t>)</a:t>
            </a:r>
            <a:r>
              <a:rPr lang="zh-TW" altLang="en-US" sz="750" dirty="0">
                <a:latin typeface="游ゴシック" panose="020B0400000000000000" pitchFamily="50" charset="-128"/>
                <a:ea typeface="游ゴシック" panose="020B0400000000000000" pitchFamily="50" charset="-128"/>
              </a:rPr>
              <a:t> </a:t>
            </a:r>
            <a:r>
              <a:rPr lang="zh-TW" altLang="en-US" sz="750" dirty="0">
                <a:solidFill>
                  <a:srgbClr val="000000"/>
                </a:solidFill>
                <a:latin typeface="游ゴシック" panose="020B0400000000000000" pitchFamily="50" charset="-128"/>
                <a:ea typeface="游ゴシック" panose="020B0400000000000000" pitchFamily="50" charset="-128"/>
              </a:rPr>
              <a:t>●建築確認番号／第</a:t>
            </a:r>
            <a:r>
              <a:rPr lang="en-US" altLang="zh-TW" sz="750" dirty="0">
                <a:solidFill>
                  <a:srgbClr val="000000"/>
                </a:solidFill>
                <a:latin typeface="游ゴシック" panose="020B0400000000000000" pitchFamily="50" charset="-128"/>
                <a:ea typeface="游ゴシック" panose="020B0400000000000000" pitchFamily="50" charset="-128"/>
              </a:rPr>
              <a:t>23WHEC</a:t>
            </a:r>
            <a:r>
              <a:rPr lang="zh-TW" altLang="en-US" sz="750" dirty="0">
                <a:solidFill>
                  <a:srgbClr val="000000"/>
                </a:solidFill>
                <a:latin typeface="游ゴシック" panose="020B0400000000000000" pitchFamily="50" charset="-128"/>
                <a:ea typeface="游ゴシック" panose="020B0400000000000000" pitchFamily="50" charset="-128"/>
              </a:rPr>
              <a:t>確建三</a:t>
            </a:r>
            <a:r>
              <a:rPr lang="en-US" altLang="zh-TW" sz="750" dirty="0">
                <a:solidFill>
                  <a:srgbClr val="000000"/>
                </a:solidFill>
                <a:latin typeface="游ゴシック" panose="020B0400000000000000" pitchFamily="50" charset="-128"/>
                <a:ea typeface="游ゴシック" panose="020B0400000000000000" pitchFamily="50" charset="-128"/>
              </a:rPr>
              <a:t>00742</a:t>
            </a:r>
            <a:r>
              <a:rPr lang="zh-TW" altLang="en-US" sz="750" dirty="0">
                <a:solidFill>
                  <a:srgbClr val="000000"/>
                </a:solidFill>
                <a:latin typeface="游ゴシック" panose="020B0400000000000000" pitchFamily="50" charset="-128"/>
                <a:ea typeface="游ゴシック" panose="020B0400000000000000" pitchFamily="50" charset="-128"/>
              </a:rPr>
              <a:t>号他</a:t>
            </a:r>
            <a:r>
              <a:rPr lang="zh-CN" altLang="en-US" sz="750" dirty="0">
                <a:solidFill>
                  <a:srgbClr val="000000"/>
                </a:solidFill>
                <a:latin typeface="游ゴシック" panose="020B0400000000000000" pitchFamily="50" charset="-128"/>
                <a:ea typeface="游ゴシック" panose="020B0400000000000000" pitchFamily="50" charset="-128"/>
              </a:rPr>
              <a:t>●販売価格</a:t>
            </a:r>
            <a:r>
              <a:rPr lang="en-US" altLang="zh-CN" sz="750" dirty="0">
                <a:solidFill>
                  <a:srgbClr val="000000"/>
                </a:solidFill>
                <a:latin typeface="游ゴシック" panose="020B0400000000000000" pitchFamily="50" charset="-128"/>
                <a:ea typeface="游ゴシック" panose="020B0400000000000000" pitchFamily="50" charset="-128"/>
              </a:rPr>
              <a:t>(</a:t>
            </a:r>
            <a:r>
              <a:rPr lang="zh-CN" altLang="en-US" sz="750" dirty="0">
                <a:solidFill>
                  <a:srgbClr val="000000"/>
                </a:solidFill>
                <a:latin typeface="游ゴシック" panose="020B0400000000000000" pitchFamily="50" charset="-128"/>
                <a:ea typeface="游ゴシック" panose="020B0400000000000000" pitchFamily="50" charset="-128"/>
              </a:rPr>
              <a:t>税込</a:t>
            </a:r>
            <a:r>
              <a:rPr lang="en-US" altLang="zh-CN" sz="750" dirty="0">
                <a:solidFill>
                  <a:srgbClr val="000000"/>
                </a:solidFill>
                <a:latin typeface="游ゴシック" panose="020B0400000000000000" pitchFamily="50" charset="-128"/>
                <a:ea typeface="游ゴシック" panose="020B0400000000000000" pitchFamily="50" charset="-128"/>
              </a:rPr>
              <a:t>)</a:t>
            </a:r>
            <a:r>
              <a:rPr lang="zh-CN"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4,250</a:t>
            </a:r>
            <a:r>
              <a:rPr lang="ja-JP" altLang="en-US" sz="750" dirty="0">
                <a:solidFill>
                  <a:srgbClr val="000000"/>
                </a:solidFill>
                <a:latin typeface="游ゴシック" panose="020B0400000000000000" pitchFamily="50" charset="-128"/>
                <a:ea typeface="游ゴシック" panose="020B0400000000000000" pitchFamily="50" charset="-128"/>
              </a:rPr>
              <a:t>万円</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zh-CN" altLang="en-US" sz="750" dirty="0">
                <a:solidFill>
                  <a:srgbClr val="000000"/>
                </a:solidFill>
                <a:latin typeface="游ゴシック" panose="020B0400000000000000" pitchFamily="50" charset="-128"/>
                <a:ea typeface="游ゴシック" panose="020B0400000000000000" pitchFamily="50" charset="-128"/>
              </a:rPr>
              <a:t>～</a:t>
            </a:r>
            <a:r>
              <a:rPr lang="en-US" altLang="zh-CN" sz="750" dirty="0">
                <a:solidFill>
                  <a:srgbClr val="000000"/>
                </a:solidFill>
                <a:latin typeface="游ゴシック" panose="020B0400000000000000" pitchFamily="50" charset="-128"/>
                <a:ea typeface="游ゴシック" panose="020B0400000000000000" pitchFamily="50" charset="-128"/>
              </a:rPr>
              <a:t>4,680</a:t>
            </a:r>
            <a:r>
              <a:rPr lang="zh-CN" altLang="en-US" sz="750" dirty="0">
                <a:solidFill>
                  <a:srgbClr val="000000"/>
                </a:solidFill>
                <a:latin typeface="游ゴシック" panose="020B0400000000000000" pitchFamily="50" charset="-128"/>
                <a:ea typeface="游ゴシック" panose="020B0400000000000000" pitchFamily="50" charset="-128"/>
              </a:rPr>
              <a:t>万円</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zh-CN"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●完成年月／令和</a:t>
            </a:r>
            <a:r>
              <a:rPr lang="en-US" altLang="ja-JP" sz="750" dirty="0">
                <a:solidFill>
                  <a:srgbClr val="000000"/>
                </a:solidFill>
                <a:latin typeface="游ゴシック" panose="020B0400000000000000" pitchFamily="50" charset="-128"/>
                <a:ea typeface="游ゴシック" panose="020B0400000000000000" pitchFamily="50" charset="-128"/>
              </a:rPr>
              <a:t>6</a:t>
            </a:r>
            <a:r>
              <a:rPr lang="ja-JP" altLang="en-US" sz="750" dirty="0">
                <a:solidFill>
                  <a:srgbClr val="000000"/>
                </a:solidFill>
                <a:latin typeface="游ゴシック" panose="020B0400000000000000" pitchFamily="50" charset="-128"/>
                <a:ea typeface="游ゴシック" panose="020B0400000000000000" pitchFamily="50" charset="-128"/>
              </a:rPr>
              <a:t>年</a:t>
            </a:r>
            <a:r>
              <a:rPr lang="en-US" altLang="ja-JP" sz="750" dirty="0">
                <a:solidFill>
                  <a:srgbClr val="000000"/>
                </a:solidFill>
                <a:latin typeface="游ゴシック" panose="020B0400000000000000" pitchFamily="50" charset="-128"/>
                <a:ea typeface="游ゴシック" panose="020B0400000000000000" pitchFamily="50" charset="-128"/>
              </a:rPr>
              <a:t>3</a:t>
            </a:r>
            <a:r>
              <a:rPr lang="ja-JP" altLang="en-US" sz="750" dirty="0">
                <a:solidFill>
                  <a:srgbClr val="000000"/>
                </a:solidFill>
                <a:latin typeface="游ゴシック" panose="020B0400000000000000" pitchFamily="50" charset="-128"/>
                <a:ea typeface="游ゴシック" panose="020B0400000000000000" pitchFamily="50" charset="-128"/>
              </a:rPr>
              <a:t>月完成済</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 ●引渡し可能年月／即引渡可</a:t>
            </a:r>
            <a:endParaRPr lang="ja-JP" altLang="en-US" sz="750" dirty="0">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A3886B2C-DFD3-F805-9B30-278A22247153}"/>
              </a:ext>
            </a:extLst>
          </p:cNvPr>
          <p:cNvSpPr txBox="1"/>
          <p:nvPr/>
        </p:nvSpPr>
        <p:spPr>
          <a:xfrm>
            <a:off x="698863" y="5923082"/>
            <a:ext cx="14368067" cy="1246495"/>
          </a:xfrm>
          <a:prstGeom prst="rect">
            <a:avLst/>
          </a:prstGeom>
          <a:noFill/>
        </p:spPr>
        <p:txBody>
          <a:bodyPr wrap="square" rtlCol="0">
            <a:spAutoFit/>
          </a:bodyPr>
          <a:lstStyle/>
          <a:p>
            <a:r>
              <a:rPr lang="ja-JP" altLang="en-US" sz="750" dirty="0">
                <a:latin typeface="游ゴシック" panose="020B0400000000000000" pitchFamily="50" charset="-128"/>
                <a:ea typeface="游ゴシック" panose="020B0400000000000000" pitchFamily="50" charset="-128"/>
              </a:rPr>
              <a:t>■セキュレア芸濃町椋本　全体物件概要</a:t>
            </a:r>
            <a:r>
              <a:rPr lang="ja-JP" altLang="en-US" sz="750" dirty="0">
                <a:solidFill>
                  <a:srgbClr val="333333"/>
                </a:solidFill>
                <a:latin typeface="游ゴシック" panose="020B0400000000000000" pitchFamily="50" charset="-128"/>
                <a:ea typeface="游ゴシック" panose="020B0400000000000000" pitchFamily="50" charset="-128"/>
              </a:rPr>
              <a:t>●交通／</a:t>
            </a:r>
            <a:r>
              <a:rPr lang="en-US" altLang="ja-JP" sz="750" dirty="0">
                <a:solidFill>
                  <a:srgbClr val="333333"/>
                </a:solidFill>
                <a:latin typeface="游ゴシック" panose="020B0400000000000000" pitchFamily="50" charset="-128"/>
                <a:ea typeface="游ゴシック" panose="020B0400000000000000" pitchFamily="50" charset="-128"/>
              </a:rPr>
              <a:t>JR</a:t>
            </a:r>
            <a:r>
              <a:rPr lang="ja-JP" altLang="en-US" sz="750" dirty="0">
                <a:solidFill>
                  <a:srgbClr val="333333"/>
                </a:solidFill>
                <a:latin typeface="游ゴシック" panose="020B0400000000000000" pitchFamily="50" charset="-128"/>
                <a:ea typeface="游ゴシック" panose="020B0400000000000000" pitchFamily="50" charset="-128"/>
              </a:rPr>
              <a:t>紀勢本線「下庄」駅まで車約</a:t>
            </a:r>
            <a:r>
              <a:rPr lang="en-US" altLang="ja-JP" sz="750" dirty="0">
                <a:solidFill>
                  <a:srgbClr val="333333"/>
                </a:solidFill>
                <a:latin typeface="游ゴシック" panose="020B0400000000000000" pitchFamily="50" charset="-128"/>
                <a:ea typeface="游ゴシック" panose="020B0400000000000000" pitchFamily="50" charset="-128"/>
              </a:rPr>
              <a:t>14</a:t>
            </a:r>
            <a:r>
              <a:rPr lang="ja-JP" altLang="en-US" sz="750" dirty="0">
                <a:solidFill>
                  <a:srgbClr val="333333"/>
                </a:solidFill>
                <a:latin typeface="游ゴシック" panose="020B0400000000000000" pitchFamily="50" charset="-128"/>
                <a:ea typeface="游ゴシック" panose="020B0400000000000000" pitchFamily="50" charset="-128"/>
              </a:rPr>
              <a:t>～</a:t>
            </a:r>
            <a:r>
              <a:rPr lang="en-US" altLang="ja-JP" sz="750" dirty="0">
                <a:solidFill>
                  <a:srgbClr val="333333"/>
                </a:solidFill>
                <a:latin typeface="游ゴシック" panose="020B0400000000000000" pitchFamily="50" charset="-128"/>
                <a:ea typeface="游ゴシック" panose="020B0400000000000000" pitchFamily="50" charset="-128"/>
              </a:rPr>
              <a:t>15</a:t>
            </a:r>
            <a:r>
              <a:rPr lang="ja-JP" altLang="en-US" sz="750" dirty="0">
                <a:solidFill>
                  <a:srgbClr val="333333"/>
                </a:solidFill>
                <a:latin typeface="游ゴシック" panose="020B0400000000000000" pitchFamily="50" charset="-128"/>
                <a:ea typeface="游ゴシック" panose="020B0400000000000000" pitchFamily="50" charset="-128"/>
              </a:rPr>
              <a:t>分</a:t>
            </a:r>
            <a:r>
              <a:rPr lang="en-US" altLang="ja-JP" sz="750" dirty="0">
                <a:solidFill>
                  <a:srgbClr val="333333"/>
                </a:solidFill>
                <a:latin typeface="游ゴシック" panose="020B0400000000000000" pitchFamily="50" charset="-128"/>
                <a:ea typeface="游ゴシック" panose="020B0400000000000000" pitchFamily="50" charset="-128"/>
              </a:rPr>
              <a:t>(</a:t>
            </a:r>
            <a:r>
              <a:rPr lang="ja-JP" altLang="en-US" sz="750" dirty="0">
                <a:solidFill>
                  <a:srgbClr val="333333"/>
                </a:solidFill>
                <a:latin typeface="游ゴシック" panose="020B0400000000000000" pitchFamily="50" charset="-128"/>
                <a:ea typeface="游ゴシック" panose="020B0400000000000000" pitchFamily="50" charset="-128"/>
              </a:rPr>
              <a:t>約</a:t>
            </a:r>
            <a:r>
              <a:rPr lang="en-US" altLang="ja-JP" sz="750" dirty="0">
                <a:solidFill>
                  <a:srgbClr val="333333"/>
                </a:solidFill>
                <a:latin typeface="游ゴシック" panose="020B0400000000000000" pitchFamily="50" charset="-128"/>
                <a:ea typeface="游ゴシック" panose="020B0400000000000000" pitchFamily="50" charset="-128"/>
              </a:rPr>
              <a:t>6,630m</a:t>
            </a:r>
            <a:r>
              <a:rPr lang="ja-JP" altLang="en-US" sz="750" dirty="0">
                <a:solidFill>
                  <a:srgbClr val="333333"/>
                </a:solidFill>
                <a:latin typeface="游ゴシック" panose="020B0400000000000000" pitchFamily="50" charset="-128"/>
                <a:ea typeface="游ゴシック" panose="020B0400000000000000" pitchFamily="50" charset="-128"/>
              </a:rPr>
              <a:t>～</a:t>
            </a:r>
            <a:r>
              <a:rPr lang="en-US" altLang="ja-JP" sz="750" dirty="0">
                <a:solidFill>
                  <a:srgbClr val="333333"/>
                </a:solidFill>
                <a:latin typeface="游ゴシック" panose="020B0400000000000000" pitchFamily="50" charset="-128"/>
                <a:ea typeface="游ゴシック" panose="020B0400000000000000" pitchFamily="50" charset="-128"/>
              </a:rPr>
              <a:t>6,660</a:t>
            </a:r>
            <a:r>
              <a:rPr lang="ja-JP" altLang="en-US" sz="750" dirty="0">
                <a:solidFill>
                  <a:srgbClr val="333333"/>
                </a:solidFill>
                <a:latin typeface="游ゴシック" panose="020B0400000000000000" pitchFamily="50" charset="-128"/>
                <a:ea typeface="游ゴシック" panose="020B0400000000000000" pitchFamily="50" charset="-128"/>
              </a:rPr>
              <a:t>ｍ</a:t>
            </a:r>
            <a:r>
              <a:rPr lang="en-US" altLang="ja-JP" sz="750" dirty="0">
                <a:solidFill>
                  <a:srgbClr val="333333"/>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近鉄名古屋線「津」駅まで三重交通バス「イオンモール津南」約</a:t>
            </a:r>
            <a:r>
              <a:rPr lang="en-US" altLang="ja-JP" sz="750" dirty="0">
                <a:latin typeface="游ゴシック" panose="020B0400000000000000" pitchFamily="50" charset="-128"/>
                <a:ea typeface="游ゴシック" panose="020B0400000000000000" pitchFamily="50" charset="-128"/>
              </a:rPr>
              <a:t>44</a:t>
            </a:r>
            <a:r>
              <a:rPr lang="ja-JP" altLang="en-US" sz="750" dirty="0">
                <a:latin typeface="游ゴシック" panose="020B0400000000000000" pitchFamily="50" charset="-128"/>
                <a:ea typeface="游ゴシック" panose="020B0400000000000000" pitchFamily="50" charset="-128"/>
              </a:rPr>
              <a:t>分</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徒歩</a:t>
            </a:r>
            <a:r>
              <a:rPr lang="en-US" altLang="ja-JP" sz="750" dirty="0">
                <a:latin typeface="游ゴシック" panose="020B0400000000000000" pitchFamily="50" charset="-128"/>
                <a:ea typeface="游ゴシック" panose="020B0400000000000000" pitchFamily="50" charset="-128"/>
              </a:rPr>
              <a:t>6</a:t>
            </a:r>
            <a:r>
              <a:rPr lang="ja-JP" altLang="en-US" sz="750" dirty="0">
                <a:latin typeface="游ゴシック" panose="020B0400000000000000" pitchFamily="50" charset="-128"/>
                <a:ea typeface="游ゴシック" panose="020B0400000000000000" pitchFamily="50" charset="-128"/>
              </a:rPr>
              <a:t>分の「新屋敷」バス停乗車</a:t>
            </a:r>
            <a:r>
              <a:rPr lang="en-US" altLang="ja-JP" sz="750" dirty="0">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 ●総区画数／</a:t>
            </a:r>
            <a:r>
              <a:rPr lang="en-US" altLang="ja-JP" sz="750" dirty="0">
                <a:solidFill>
                  <a:srgbClr val="000000"/>
                </a:solidFill>
                <a:latin typeface="游ゴシック" panose="020B0400000000000000" pitchFamily="50" charset="-128"/>
                <a:ea typeface="游ゴシック" panose="020B0400000000000000" pitchFamily="50" charset="-128"/>
              </a:rPr>
              <a:t>22</a:t>
            </a:r>
            <a:r>
              <a:rPr lang="ja-JP" altLang="en-US" sz="750" dirty="0">
                <a:solidFill>
                  <a:srgbClr val="000000"/>
                </a:solidFill>
                <a:latin typeface="游ゴシック" panose="020B0400000000000000" pitchFamily="50" charset="-128"/>
                <a:ea typeface="游ゴシック" panose="020B0400000000000000" pitchFamily="50" charset="-128"/>
              </a:rPr>
              <a:t>区画</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内、当社</a:t>
            </a:r>
            <a:r>
              <a:rPr lang="en-US" altLang="ja-JP" sz="750" dirty="0">
                <a:solidFill>
                  <a:srgbClr val="000000"/>
                </a:solidFill>
                <a:latin typeface="游ゴシック" panose="020B0400000000000000" pitchFamily="50" charset="-128"/>
                <a:ea typeface="游ゴシック" panose="020B0400000000000000" pitchFamily="50" charset="-128"/>
              </a:rPr>
              <a:t>14</a:t>
            </a:r>
            <a:r>
              <a:rPr lang="ja-JP" altLang="en-US" sz="750" dirty="0">
                <a:solidFill>
                  <a:srgbClr val="000000"/>
                </a:solidFill>
                <a:latin typeface="游ゴシック" panose="020B0400000000000000" pitchFamily="50" charset="-128"/>
                <a:ea typeface="游ゴシック" panose="020B0400000000000000" pitchFamily="50" charset="-128"/>
              </a:rPr>
              <a:t>区画）●開発面積／</a:t>
            </a:r>
            <a:r>
              <a:rPr lang="en-US" altLang="ja-JP" sz="750" dirty="0">
                <a:solidFill>
                  <a:srgbClr val="000000"/>
                </a:solidFill>
                <a:latin typeface="游ゴシック" panose="020B0400000000000000" pitchFamily="50" charset="-128"/>
                <a:ea typeface="游ゴシック" panose="020B0400000000000000" pitchFamily="50" charset="-128"/>
              </a:rPr>
              <a:t>6,292,04</a:t>
            </a:r>
            <a:r>
              <a:rPr lang="ja-JP" altLang="en-US" sz="750" dirty="0">
                <a:solidFill>
                  <a:srgbClr val="000000"/>
                </a:solidFill>
                <a:latin typeface="游ゴシック" panose="020B0400000000000000" pitchFamily="50" charset="-128"/>
                <a:ea typeface="游ゴシック" panose="020B0400000000000000" pitchFamily="50" charset="-128"/>
              </a:rPr>
              <a:t>㎡●地目／宅地●都市計画／非線引き区域●用途地域／第一種住居地域●道路の幅員／</a:t>
            </a:r>
            <a:r>
              <a:rPr lang="en-US" altLang="ja-JP" sz="750" dirty="0">
                <a:solidFill>
                  <a:srgbClr val="000000"/>
                </a:solidFill>
                <a:latin typeface="游ゴシック" panose="020B0400000000000000" pitchFamily="50" charset="-128"/>
                <a:ea typeface="游ゴシック" panose="020B0400000000000000" pitchFamily="50" charset="-128"/>
              </a:rPr>
              <a:t>6m</a:t>
            </a:r>
            <a:r>
              <a:rPr lang="ja-JP" altLang="en-US" sz="750" dirty="0">
                <a:solidFill>
                  <a:srgbClr val="000000"/>
                </a:solidFill>
                <a:latin typeface="游ゴシック" panose="020B0400000000000000" pitchFamily="50" charset="-128"/>
                <a:ea typeface="游ゴシック" panose="020B0400000000000000" pitchFamily="50" charset="-128"/>
              </a:rPr>
              <a:t>（アスファルト舗装）●建ぺい率／</a:t>
            </a:r>
            <a:r>
              <a:rPr lang="en-US" altLang="ja-JP" sz="750" dirty="0">
                <a:solidFill>
                  <a:srgbClr val="000000"/>
                </a:solidFill>
                <a:latin typeface="游ゴシック" panose="020B0400000000000000" pitchFamily="50" charset="-128"/>
                <a:ea typeface="游ゴシック" panose="020B0400000000000000" pitchFamily="50" charset="-128"/>
              </a:rPr>
              <a:t>60</a:t>
            </a:r>
            <a:r>
              <a:rPr lang="ja-JP" altLang="en-US" sz="750" dirty="0">
                <a:solidFill>
                  <a:srgbClr val="000000"/>
                </a:solidFill>
                <a:latin typeface="游ゴシック" panose="020B0400000000000000" pitchFamily="50" charset="-128"/>
                <a:ea typeface="游ゴシック" panose="020B0400000000000000" pitchFamily="50" charset="-128"/>
              </a:rPr>
              <a:t>％●容積率／</a:t>
            </a:r>
            <a:r>
              <a:rPr lang="en-US" altLang="ja-JP" sz="750" dirty="0">
                <a:solidFill>
                  <a:srgbClr val="000000"/>
                </a:solidFill>
                <a:latin typeface="游ゴシック" panose="020B0400000000000000" pitchFamily="50" charset="-128"/>
                <a:ea typeface="游ゴシック" panose="020B0400000000000000" pitchFamily="50" charset="-128"/>
              </a:rPr>
              <a:t>200</a:t>
            </a:r>
            <a:r>
              <a:rPr lang="ja-JP" altLang="en-US"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●設備等の概要／電気：中部電力ミライズ（他の小売電気事業者の選択も可能です。）、ガス：（まちなかジーヴォ・</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号地）：オール電化の為なし（</a:t>
            </a:r>
            <a:r>
              <a:rPr lang="en-US" altLang="ja-JP" sz="750" dirty="0">
                <a:solidFill>
                  <a:srgbClr val="000000"/>
                </a:solidFill>
                <a:latin typeface="游ゴシック" panose="020B0400000000000000" pitchFamily="50" charset="-128"/>
                <a:ea typeface="游ゴシック" panose="020B0400000000000000" pitchFamily="50" charset="-128"/>
              </a:rPr>
              <a:t>12</a:t>
            </a:r>
            <a:r>
              <a:rPr lang="ja-JP" altLang="en-US" sz="750" dirty="0">
                <a:solidFill>
                  <a:srgbClr val="000000"/>
                </a:solidFill>
                <a:latin typeface="游ゴシック" panose="020B0400000000000000" pitchFamily="50" charset="-128"/>
                <a:ea typeface="游ゴシック" panose="020B0400000000000000" pitchFamily="50" charset="-128"/>
              </a:rPr>
              <a:t>号地）：プロパンガス、水道：公営水道、排水：公共下水道●造成工事／</a:t>
            </a:r>
            <a:r>
              <a:rPr lang="en-US" altLang="ja-JP" sz="750" dirty="0">
                <a:solidFill>
                  <a:srgbClr val="000000"/>
                </a:solidFill>
                <a:latin typeface="游ゴシック" panose="020B0400000000000000" pitchFamily="50" charset="-128"/>
                <a:ea typeface="游ゴシック" panose="020B0400000000000000" pitchFamily="50" charset="-128"/>
              </a:rPr>
              <a:t>2023</a:t>
            </a:r>
            <a:r>
              <a:rPr lang="ja-JP" altLang="en-US" sz="750" dirty="0">
                <a:solidFill>
                  <a:srgbClr val="000000"/>
                </a:solidFill>
                <a:latin typeface="游ゴシック" panose="020B0400000000000000" pitchFamily="50" charset="-128"/>
                <a:ea typeface="游ゴシック" panose="020B0400000000000000" pitchFamily="50" charset="-128"/>
              </a:rPr>
              <a:t>年</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月完成済●その他法律上の制限／景観法・法</a:t>
            </a:r>
            <a:r>
              <a:rPr lang="en-US" altLang="ja-JP" sz="750" dirty="0">
                <a:solidFill>
                  <a:srgbClr val="000000"/>
                </a:solidFill>
                <a:latin typeface="游ゴシック" panose="020B0400000000000000" pitchFamily="50" charset="-128"/>
                <a:ea typeface="游ゴシック" panose="020B0400000000000000" pitchFamily="50" charset="-128"/>
              </a:rPr>
              <a:t>22</a:t>
            </a:r>
            <a:r>
              <a:rPr lang="ja-JP" altLang="en-US" sz="750" dirty="0">
                <a:solidFill>
                  <a:srgbClr val="000000"/>
                </a:solidFill>
                <a:latin typeface="游ゴシック" panose="020B0400000000000000" pitchFamily="50" charset="-128"/>
                <a:ea typeface="游ゴシック" panose="020B0400000000000000" pitchFamily="50" charset="-128"/>
              </a:rPr>
              <a:t>条区域●取引態様／売主：大和ハウス工業株式社</a:t>
            </a:r>
            <a:endParaRPr lang="en-US" altLang="ja-JP" sz="750" dirty="0">
              <a:solidFill>
                <a:srgbClr val="000000"/>
              </a:solidFill>
              <a:latin typeface="游ゴシック" panose="020B0400000000000000" pitchFamily="50" charset="-128"/>
              <a:ea typeface="游ゴシック" panose="020B0400000000000000" pitchFamily="50" charset="-128"/>
            </a:endParaRPr>
          </a:p>
          <a:p>
            <a:r>
              <a:rPr lang="ja-JP" altLang="en-US" sz="750" dirty="0">
                <a:solidFill>
                  <a:srgbClr val="000000"/>
                </a:solidFill>
                <a:latin typeface="游ゴシック" panose="020B0400000000000000" pitchFamily="50" charset="-128"/>
                <a:ea typeface="游ゴシック" panose="020B0400000000000000" pitchFamily="50" charset="-128"/>
              </a:rPr>
              <a:t>■まちなかジーヴォ芸濃町椋本</a:t>
            </a:r>
            <a:r>
              <a:rPr lang="ja-JP" altLang="en-US" sz="750" dirty="0">
                <a:latin typeface="游ゴシック" panose="020B0400000000000000" pitchFamily="50" charset="-128"/>
                <a:ea typeface="游ゴシック" panose="020B0400000000000000" pitchFamily="50" charset="-128"/>
              </a:rPr>
              <a:t> 　</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分譲住宅</a:t>
            </a:r>
            <a:r>
              <a:rPr lang="en-US" altLang="ja-JP" sz="750" dirty="0">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概要</a:t>
            </a:r>
            <a:r>
              <a:rPr lang="zh-TW" altLang="en-US" sz="750" dirty="0">
                <a:solidFill>
                  <a:srgbClr val="000000"/>
                </a:solidFill>
                <a:latin typeface="游ゴシック" panose="020B0400000000000000" pitchFamily="50" charset="-128"/>
                <a:ea typeface="游ゴシック" panose="020B0400000000000000" pitchFamily="50" charset="-128"/>
              </a:rPr>
              <a:t>●所在地／三重県津市芸濃町椋本</a:t>
            </a:r>
            <a:r>
              <a:rPr lang="en-US" altLang="zh-TW" sz="750" dirty="0">
                <a:solidFill>
                  <a:srgbClr val="000000"/>
                </a:solidFill>
                <a:latin typeface="游ゴシック" panose="020B0400000000000000" pitchFamily="50" charset="-128"/>
                <a:ea typeface="游ゴシック" panose="020B0400000000000000" pitchFamily="50" charset="-128"/>
              </a:rPr>
              <a:t>266</a:t>
            </a:r>
            <a:r>
              <a:rPr lang="en-US" altLang="ja-JP" sz="750" dirty="0">
                <a:solidFill>
                  <a:srgbClr val="000000"/>
                </a:solidFill>
                <a:latin typeface="游ゴシック" panose="020B0400000000000000" pitchFamily="50" charset="-128"/>
                <a:ea typeface="游ゴシック" panose="020B0400000000000000" pitchFamily="50" charset="-128"/>
              </a:rPr>
              <a:t>9-6</a:t>
            </a:r>
            <a:r>
              <a:rPr lang="ja-JP" altLang="en-US" sz="750" dirty="0">
                <a:solidFill>
                  <a:srgbClr val="000000"/>
                </a:solidFill>
                <a:latin typeface="游ゴシック" panose="020B0400000000000000" pitchFamily="50" charset="-128"/>
                <a:ea typeface="游ゴシック" panose="020B0400000000000000" pitchFamily="50" charset="-128"/>
              </a:rPr>
              <a:t>●今回販売戸数／</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戸●土地面積／</a:t>
            </a:r>
            <a:r>
              <a:rPr lang="en-US" altLang="ja-JP" sz="750" dirty="0">
                <a:solidFill>
                  <a:srgbClr val="000000"/>
                </a:solidFill>
                <a:latin typeface="游ゴシック" panose="020B0400000000000000" pitchFamily="50" charset="-128"/>
                <a:ea typeface="游ゴシック" panose="020B0400000000000000" pitchFamily="50" charset="-128"/>
              </a:rPr>
              <a:t>247.01㎡</a:t>
            </a:r>
            <a:r>
              <a:rPr lang="ja-JP" altLang="en-US" sz="750" dirty="0">
                <a:solidFill>
                  <a:srgbClr val="000000"/>
                </a:solidFill>
                <a:latin typeface="游ゴシック" panose="020B0400000000000000" pitchFamily="50" charset="-128"/>
                <a:ea typeface="游ゴシック" panose="020B0400000000000000" pitchFamily="50" charset="-128"/>
              </a:rPr>
              <a:t> ●建物面積／</a:t>
            </a:r>
            <a:r>
              <a:rPr lang="en-US" altLang="ja-JP" sz="750" dirty="0">
                <a:solidFill>
                  <a:srgbClr val="000000"/>
                </a:solidFill>
                <a:latin typeface="游ゴシック" panose="020B0400000000000000" pitchFamily="50" charset="-128"/>
                <a:ea typeface="游ゴシック" panose="020B0400000000000000" pitchFamily="50" charset="-128"/>
              </a:rPr>
              <a:t>111.27㎡</a:t>
            </a:r>
            <a:r>
              <a:rPr lang="ja-JP" altLang="en-US" sz="750" dirty="0">
                <a:solidFill>
                  <a:srgbClr val="000000"/>
                </a:solidFill>
                <a:latin typeface="游ゴシック" panose="020B0400000000000000" pitchFamily="50" charset="-128"/>
                <a:ea typeface="游ゴシック" panose="020B0400000000000000" pitchFamily="50" charset="-128"/>
              </a:rPr>
              <a:t> ●私道負担／なし●建物構造／軽量鉄骨</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階建●建築確認番号／第</a:t>
            </a:r>
            <a:r>
              <a:rPr lang="en-US" altLang="ja-JP" sz="750" dirty="0">
                <a:solidFill>
                  <a:srgbClr val="000000"/>
                </a:solidFill>
                <a:latin typeface="游ゴシック" panose="020B0400000000000000" pitchFamily="50" charset="-128"/>
                <a:ea typeface="游ゴシック" panose="020B0400000000000000" pitchFamily="50" charset="-128"/>
              </a:rPr>
              <a:t>23WHEC</a:t>
            </a:r>
            <a:r>
              <a:rPr lang="ja-JP" altLang="en-US" sz="750" dirty="0">
                <a:solidFill>
                  <a:srgbClr val="000000"/>
                </a:solidFill>
                <a:latin typeface="游ゴシック" panose="020B0400000000000000" pitchFamily="50" charset="-128"/>
                <a:ea typeface="游ゴシック" panose="020B0400000000000000" pitchFamily="50" charset="-128"/>
              </a:rPr>
              <a:t>確建三</a:t>
            </a:r>
            <a:r>
              <a:rPr lang="en-US" altLang="ja-JP" sz="750" dirty="0">
                <a:solidFill>
                  <a:srgbClr val="000000"/>
                </a:solidFill>
                <a:latin typeface="游ゴシック" panose="020B0400000000000000" pitchFamily="50" charset="-128"/>
                <a:ea typeface="游ゴシック" panose="020B0400000000000000" pitchFamily="50" charset="-128"/>
              </a:rPr>
              <a:t>00135</a:t>
            </a:r>
            <a:r>
              <a:rPr lang="ja-JP" altLang="en-US" sz="750" dirty="0">
                <a:solidFill>
                  <a:srgbClr val="000000"/>
                </a:solidFill>
                <a:latin typeface="游ゴシック" panose="020B0400000000000000" pitchFamily="50" charset="-128"/>
                <a:ea typeface="游ゴシック" panose="020B0400000000000000" pitchFamily="50" charset="-128"/>
              </a:rPr>
              <a:t>号</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●販売価格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税込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5,580</a:t>
            </a:r>
            <a:r>
              <a:rPr lang="ja-JP" altLang="en-US" sz="750" dirty="0">
                <a:solidFill>
                  <a:srgbClr val="000000"/>
                </a:solidFill>
                <a:latin typeface="游ゴシック" panose="020B0400000000000000" pitchFamily="50" charset="-128"/>
                <a:ea typeface="游ゴシック" panose="020B0400000000000000" pitchFamily="50" charset="-128"/>
              </a:rPr>
              <a:t>万円</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●完成年月／令和</a:t>
            </a:r>
            <a:r>
              <a:rPr lang="en-US" altLang="ja-JP" sz="750" dirty="0">
                <a:solidFill>
                  <a:srgbClr val="000000"/>
                </a:solidFill>
                <a:latin typeface="游ゴシック" panose="020B0400000000000000" pitchFamily="50" charset="-128"/>
                <a:ea typeface="游ゴシック" panose="020B0400000000000000" pitchFamily="50" charset="-128"/>
              </a:rPr>
              <a:t>5</a:t>
            </a:r>
            <a:r>
              <a:rPr lang="ja-JP" altLang="en-US" sz="750" dirty="0">
                <a:solidFill>
                  <a:srgbClr val="000000"/>
                </a:solidFill>
                <a:latin typeface="游ゴシック" panose="020B0400000000000000" pitchFamily="50" charset="-128"/>
                <a:ea typeface="游ゴシック" panose="020B0400000000000000" pitchFamily="50" charset="-128"/>
              </a:rPr>
              <a:t>年</a:t>
            </a:r>
            <a:r>
              <a:rPr lang="en-US" altLang="ja-JP" sz="750" dirty="0">
                <a:solidFill>
                  <a:srgbClr val="000000"/>
                </a:solidFill>
                <a:latin typeface="游ゴシック" panose="020B0400000000000000" pitchFamily="50" charset="-128"/>
                <a:ea typeface="游ゴシック" panose="020B0400000000000000" pitchFamily="50" charset="-128"/>
              </a:rPr>
              <a:t>7</a:t>
            </a:r>
            <a:r>
              <a:rPr lang="ja-JP" altLang="en-US" sz="750" dirty="0">
                <a:solidFill>
                  <a:srgbClr val="000000"/>
                </a:solidFill>
                <a:latin typeface="游ゴシック" panose="020B0400000000000000" pitchFamily="50" charset="-128"/>
                <a:ea typeface="游ゴシック" panose="020B0400000000000000" pitchFamily="50" charset="-128"/>
              </a:rPr>
              <a:t>月完成済 ●引渡し可能年月／即引渡可 </a:t>
            </a:r>
            <a:endParaRPr lang="en-US" altLang="zh-TW" sz="750" dirty="0">
              <a:solidFill>
                <a:srgbClr val="000000"/>
              </a:solidFill>
              <a:latin typeface="游ゴシック" panose="020B0400000000000000" pitchFamily="50" charset="-128"/>
              <a:ea typeface="游ゴシック" panose="020B0400000000000000" pitchFamily="50" charset="-128"/>
            </a:endParaRPr>
          </a:p>
          <a:p>
            <a:r>
              <a:rPr lang="ja-JP" altLang="en-US" sz="750" dirty="0">
                <a:latin typeface="游ゴシック" panose="020B0400000000000000" pitchFamily="50" charset="-128"/>
                <a:ea typeface="游ゴシック" panose="020B0400000000000000" pitchFamily="50" charset="-128"/>
              </a:rPr>
              <a:t>■セキュレア芸濃町椋本　</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分譲住宅</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概要</a:t>
            </a:r>
            <a:r>
              <a:rPr lang="zh-TW" altLang="en-US" sz="750" dirty="0">
                <a:latin typeface="游ゴシック" panose="020B0400000000000000" pitchFamily="50" charset="-128"/>
                <a:ea typeface="游ゴシック" panose="020B0400000000000000" pitchFamily="50" charset="-128"/>
              </a:rPr>
              <a:t>●所在地／三重県津市芸濃町椋本</a:t>
            </a:r>
            <a:r>
              <a:rPr lang="en-US" altLang="zh-TW" sz="750" dirty="0">
                <a:latin typeface="游ゴシック" panose="020B0400000000000000" pitchFamily="50" charset="-128"/>
                <a:ea typeface="游ゴシック" panose="020B0400000000000000" pitchFamily="50" charset="-128"/>
              </a:rPr>
              <a:t>266</a:t>
            </a:r>
            <a:r>
              <a:rPr lang="en-US" altLang="ja-JP" sz="750" dirty="0">
                <a:latin typeface="游ゴシック" panose="020B0400000000000000" pitchFamily="50" charset="-128"/>
                <a:ea typeface="游ゴシック" panose="020B0400000000000000" pitchFamily="50" charset="-128"/>
              </a:rPr>
              <a:t>9-5</a:t>
            </a:r>
            <a:r>
              <a:rPr lang="ja-JP" altLang="en-US" sz="750" dirty="0">
                <a:solidFill>
                  <a:srgbClr val="000000"/>
                </a:solidFill>
                <a:latin typeface="游ゴシック" panose="020B0400000000000000" pitchFamily="50" charset="-128"/>
                <a:ea typeface="游ゴシック" panose="020B0400000000000000" pitchFamily="50" charset="-128"/>
              </a:rPr>
              <a:t>他●今回販売戸数／</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●土地面積／</a:t>
            </a:r>
            <a:r>
              <a:rPr lang="en-US" altLang="ja-JP" sz="750" dirty="0">
                <a:solidFill>
                  <a:srgbClr val="000000"/>
                </a:solidFill>
                <a:latin typeface="游ゴシック" panose="020B0400000000000000" pitchFamily="50" charset="-128"/>
                <a:ea typeface="游ゴシック" panose="020B0400000000000000" pitchFamily="50" charset="-128"/>
              </a:rPr>
              <a:t>180.66㎡(2</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213.92㎡(12</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●建物面積／</a:t>
            </a:r>
            <a:r>
              <a:rPr lang="en-US" altLang="ja-JP" sz="750" dirty="0">
                <a:latin typeface="游ゴシック" panose="020B0400000000000000" pitchFamily="50" charset="-128"/>
                <a:ea typeface="游ゴシック" panose="020B0400000000000000" pitchFamily="50" charset="-128"/>
              </a:rPr>
              <a:t>89.59㎡(12</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104.66</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●私道負担／なし</a:t>
            </a:r>
            <a:r>
              <a:rPr lang="ja-JP" altLang="en-US" sz="750" dirty="0">
                <a:latin typeface="游ゴシック" panose="020B0400000000000000" pitchFamily="50" charset="-128"/>
                <a:ea typeface="游ゴシック" panose="020B0400000000000000" pitchFamily="50" charset="-128"/>
              </a:rPr>
              <a:t> ●建物構造／軽量鉄骨</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階建</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戸</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、軽量鉄骨</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階建</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戸</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●建築確認番号／第</a:t>
            </a:r>
            <a:r>
              <a:rPr lang="en-US" altLang="ja-JP" sz="750" dirty="0">
                <a:latin typeface="游ゴシック" panose="020B0400000000000000" pitchFamily="50" charset="-128"/>
                <a:ea typeface="游ゴシック" panose="020B0400000000000000" pitchFamily="50" charset="-128"/>
              </a:rPr>
              <a:t>23WHEC</a:t>
            </a:r>
            <a:r>
              <a:rPr lang="ja-JP" altLang="en-US" sz="750" dirty="0">
                <a:latin typeface="游ゴシック" panose="020B0400000000000000" pitchFamily="50" charset="-128"/>
                <a:ea typeface="游ゴシック" panose="020B0400000000000000" pitchFamily="50" charset="-128"/>
              </a:rPr>
              <a:t>確建三</a:t>
            </a:r>
            <a:r>
              <a:rPr lang="en-US" altLang="ja-JP" sz="750" dirty="0">
                <a:latin typeface="游ゴシック" panose="020B0400000000000000" pitchFamily="50" charset="-128"/>
                <a:ea typeface="游ゴシック" panose="020B0400000000000000" pitchFamily="50" charset="-128"/>
              </a:rPr>
              <a:t>00118</a:t>
            </a:r>
            <a:r>
              <a:rPr lang="ja-JP" altLang="en-US" sz="750" dirty="0">
                <a:latin typeface="游ゴシック" panose="020B0400000000000000" pitchFamily="50" charset="-128"/>
                <a:ea typeface="游ゴシック" panose="020B0400000000000000" pitchFamily="50" charset="-128"/>
              </a:rPr>
              <a:t>号</a:t>
            </a:r>
            <a:r>
              <a:rPr lang="ja-JP" altLang="en-US" sz="750" dirty="0">
                <a:solidFill>
                  <a:srgbClr val="000000"/>
                </a:solidFill>
                <a:latin typeface="游ゴシック" panose="020B0400000000000000" pitchFamily="50" charset="-128"/>
                <a:ea typeface="游ゴシック" panose="020B0400000000000000" pitchFamily="50" charset="-128"/>
              </a:rPr>
              <a:t>他●販売価格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税込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3,490</a:t>
            </a:r>
            <a:r>
              <a:rPr lang="ja-JP" altLang="en-US" sz="750" dirty="0">
                <a:solidFill>
                  <a:srgbClr val="000000"/>
                </a:solidFill>
                <a:latin typeface="游ゴシック" panose="020B0400000000000000" pitchFamily="50" charset="-128"/>
                <a:ea typeface="游ゴシック" panose="020B0400000000000000" pitchFamily="50" charset="-128"/>
              </a:rPr>
              <a:t>万円～</a:t>
            </a:r>
            <a:r>
              <a:rPr lang="en-US" altLang="ja-JP" sz="750" dirty="0">
                <a:solidFill>
                  <a:srgbClr val="000000"/>
                </a:solidFill>
                <a:latin typeface="游ゴシック" panose="020B0400000000000000" pitchFamily="50" charset="-128"/>
                <a:ea typeface="游ゴシック" panose="020B0400000000000000" pitchFamily="50" charset="-128"/>
              </a:rPr>
              <a:t>3,780</a:t>
            </a:r>
            <a:r>
              <a:rPr lang="ja-JP" altLang="en-US" sz="750" dirty="0">
                <a:solidFill>
                  <a:srgbClr val="000000"/>
                </a:solidFill>
                <a:latin typeface="游ゴシック" panose="020B0400000000000000" pitchFamily="50" charset="-128"/>
                <a:ea typeface="游ゴシック" panose="020B0400000000000000" pitchFamily="50" charset="-128"/>
              </a:rPr>
              <a:t>万円</a:t>
            </a:r>
            <a:r>
              <a:rPr lang="ja-JP" altLang="en-US" sz="750" dirty="0">
                <a:latin typeface="游ゴシック" panose="020B0400000000000000" pitchFamily="50" charset="-128"/>
                <a:ea typeface="游ゴシック" panose="020B0400000000000000" pitchFamily="50" charset="-128"/>
              </a:rPr>
              <a:t> ●完成年月／令和</a:t>
            </a:r>
            <a:r>
              <a:rPr lang="en-US" altLang="ja-JP" sz="750" dirty="0">
                <a:latin typeface="游ゴシック" panose="020B0400000000000000" pitchFamily="50" charset="-128"/>
                <a:ea typeface="游ゴシック" panose="020B0400000000000000" pitchFamily="50" charset="-128"/>
              </a:rPr>
              <a:t>5</a:t>
            </a:r>
            <a:r>
              <a:rPr lang="ja-JP" altLang="en-US" sz="750" dirty="0">
                <a:latin typeface="游ゴシック" panose="020B0400000000000000" pitchFamily="50" charset="-128"/>
                <a:ea typeface="游ゴシック" panose="020B0400000000000000" pitchFamily="50" charset="-128"/>
              </a:rPr>
              <a:t>年</a:t>
            </a:r>
            <a:r>
              <a:rPr lang="en-US" altLang="ja-JP" sz="750" dirty="0">
                <a:latin typeface="游ゴシック" panose="020B0400000000000000" pitchFamily="50" charset="-128"/>
                <a:ea typeface="游ゴシック" panose="020B0400000000000000" pitchFamily="50" charset="-128"/>
              </a:rPr>
              <a:t>7</a:t>
            </a:r>
            <a:r>
              <a:rPr lang="ja-JP" altLang="en-US" sz="750" dirty="0">
                <a:latin typeface="游ゴシック" panose="020B0400000000000000" pitchFamily="50" charset="-128"/>
                <a:ea typeface="游ゴシック" panose="020B0400000000000000" pitchFamily="50" charset="-128"/>
              </a:rPr>
              <a:t>月完成済</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戸、令和</a:t>
            </a:r>
            <a:r>
              <a:rPr lang="en-US" altLang="ja-JP" sz="750" dirty="0">
                <a:latin typeface="游ゴシック" panose="020B0400000000000000" pitchFamily="50" charset="-128"/>
                <a:ea typeface="游ゴシック" panose="020B0400000000000000" pitchFamily="50" charset="-128"/>
              </a:rPr>
              <a:t>6</a:t>
            </a:r>
            <a:r>
              <a:rPr lang="ja-JP" altLang="en-US" sz="750" dirty="0">
                <a:latin typeface="游ゴシック" panose="020B0400000000000000" pitchFamily="50" charset="-128"/>
                <a:ea typeface="游ゴシック" panose="020B0400000000000000" pitchFamily="50" charset="-128"/>
              </a:rPr>
              <a:t>年</a:t>
            </a:r>
            <a:r>
              <a:rPr lang="en-US" altLang="ja-JP" sz="750" dirty="0">
                <a:latin typeface="游ゴシック" panose="020B0400000000000000" pitchFamily="50" charset="-128"/>
                <a:ea typeface="游ゴシック" panose="020B0400000000000000" pitchFamily="50" charset="-128"/>
              </a:rPr>
              <a:t>3</a:t>
            </a:r>
            <a:r>
              <a:rPr lang="ja-JP" altLang="en-US" sz="750" dirty="0">
                <a:latin typeface="游ゴシック" panose="020B0400000000000000" pitchFamily="50" charset="-128"/>
                <a:ea typeface="游ゴシック" panose="020B0400000000000000" pitchFamily="50" charset="-128"/>
              </a:rPr>
              <a:t>月完成済</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戸</a:t>
            </a:r>
            <a:r>
              <a:rPr lang="ja-JP" altLang="en-US" sz="750" dirty="0">
                <a:solidFill>
                  <a:srgbClr val="FF0000"/>
                </a:solidFill>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●引渡し可能年月／即引渡可 </a:t>
            </a:r>
            <a:endParaRPr lang="en-US" altLang="ja-JP" sz="750" dirty="0">
              <a:solidFill>
                <a:srgbClr val="000000"/>
              </a:solidFill>
              <a:latin typeface="游ゴシック" panose="020B0400000000000000" pitchFamily="50" charset="-128"/>
              <a:ea typeface="游ゴシック" panose="020B0400000000000000" pitchFamily="50" charset="-128"/>
            </a:endParaRPr>
          </a:p>
          <a:p>
            <a:r>
              <a:rPr lang="ja-JP" altLang="en-US" sz="750" dirty="0">
                <a:latin typeface="游ゴシック" panose="020B0400000000000000" pitchFamily="50" charset="-128"/>
                <a:ea typeface="游ゴシック" panose="020B0400000000000000" pitchFamily="50" charset="-128"/>
              </a:rPr>
              <a:t>■セキュレア芸濃町椋本　建築条件付宅地概要</a:t>
            </a:r>
            <a:r>
              <a:rPr lang="zh-TW" altLang="en-US" sz="750" dirty="0">
                <a:solidFill>
                  <a:srgbClr val="000000"/>
                </a:solidFill>
                <a:latin typeface="游ゴシック" panose="020B0400000000000000" pitchFamily="50" charset="-128"/>
                <a:ea typeface="游ゴシック" panose="020B0400000000000000" pitchFamily="50" charset="-128"/>
              </a:rPr>
              <a:t>●所在地／三重県津市芸濃町椋本</a:t>
            </a:r>
            <a:r>
              <a:rPr lang="en-US" altLang="zh-TW" sz="750" dirty="0">
                <a:solidFill>
                  <a:srgbClr val="000000"/>
                </a:solidFill>
                <a:latin typeface="游ゴシック" panose="020B0400000000000000" pitchFamily="50" charset="-128"/>
                <a:ea typeface="游ゴシック" panose="020B0400000000000000" pitchFamily="50" charset="-128"/>
              </a:rPr>
              <a:t>266</a:t>
            </a:r>
            <a:r>
              <a:rPr lang="en-US" altLang="ja-JP" sz="750" dirty="0">
                <a:solidFill>
                  <a:srgbClr val="000000"/>
                </a:solidFill>
                <a:latin typeface="游ゴシック" panose="020B0400000000000000" pitchFamily="50" charset="-128"/>
                <a:ea typeface="游ゴシック" panose="020B0400000000000000" pitchFamily="50" charset="-128"/>
              </a:rPr>
              <a:t>9-15</a:t>
            </a:r>
            <a:r>
              <a:rPr lang="ja-JP" altLang="en-US" sz="750" dirty="0">
                <a:solidFill>
                  <a:srgbClr val="000000"/>
                </a:solidFill>
                <a:latin typeface="游ゴシック" panose="020B0400000000000000" pitchFamily="50" charset="-128"/>
                <a:ea typeface="游ゴシック" panose="020B0400000000000000" pitchFamily="50" charset="-128"/>
              </a:rPr>
              <a:t>●今回販売区画数／</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区画●土地面積／</a:t>
            </a:r>
            <a:r>
              <a:rPr lang="en-US" altLang="ja-JP" sz="750" dirty="0">
                <a:solidFill>
                  <a:srgbClr val="000000"/>
                </a:solidFill>
                <a:latin typeface="游ゴシック" panose="020B0400000000000000" pitchFamily="50" charset="-128"/>
                <a:ea typeface="游ゴシック" panose="020B0400000000000000" pitchFamily="50" charset="-128"/>
              </a:rPr>
              <a:t>247.95</a:t>
            </a:r>
            <a:r>
              <a:rPr lang="ja-JP" altLang="en-US" sz="750" dirty="0">
                <a:solidFill>
                  <a:srgbClr val="000000"/>
                </a:solidFill>
                <a:latin typeface="游ゴシック" panose="020B0400000000000000" pitchFamily="50" charset="-128"/>
                <a:ea typeface="游ゴシック" panose="020B0400000000000000" pitchFamily="50" charset="-128"/>
              </a:rPr>
              <a:t>㎡●私道負担／なし●販売価格／</a:t>
            </a:r>
            <a:r>
              <a:rPr lang="en-US" altLang="ja-JP" sz="750" dirty="0">
                <a:solidFill>
                  <a:srgbClr val="000000"/>
                </a:solidFill>
                <a:latin typeface="游ゴシック" panose="020B0400000000000000" pitchFamily="50" charset="-128"/>
                <a:ea typeface="游ゴシック" panose="020B0400000000000000" pitchFamily="50" charset="-128"/>
              </a:rPr>
              <a:t>1,230</a:t>
            </a:r>
            <a:r>
              <a:rPr lang="ja-JP" altLang="en-US" sz="750" dirty="0">
                <a:solidFill>
                  <a:srgbClr val="000000"/>
                </a:solidFill>
                <a:latin typeface="游ゴシック" panose="020B0400000000000000" pitchFamily="50" charset="-128"/>
                <a:ea typeface="游ゴシック" panose="020B0400000000000000" pitchFamily="50" charset="-128"/>
              </a:rPr>
              <a:t>万円</a:t>
            </a:r>
            <a:endParaRPr lang="en-US" altLang="ja-JP" sz="750" dirty="0">
              <a:solidFill>
                <a:srgbClr val="000000"/>
              </a:solidFill>
              <a:latin typeface="游ゴシック" panose="020B0400000000000000" pitchFamily="50" charset="-128"/>
              <a:ea typeface="游ゴシック" panose="020B0400000000000000" pitchFamily="50" charset="-128"/>
            </a:endParaRPr>
          </a:p>
          <a:p>
            <a:r>
              <a:rPr lang="ja-JP" altLang="en-US" sz="750" dirty="0">
                <a:solidFill>
                  <a:srgbClr val="000000"/>
                </a:solidFill>
                <a:latin typeface="游ゴシック" panose="020B0400000000000000" pitchFamily="50" charset="-128"/>
                <a:ea typeface="游ゴシック" panose="020B0400000000000000" pitchFamily="50" charset="-128"/>
              </a:rPr>
              <a:t>建築条件付宅地とは／この土地は、土地売買契約締結後</a:t>
            </a:r>
            <a:r>
              <a:rPr lang="en-US" altLang="ja-JP" sz="750" dirty="0">
                <a:solidFill>
                  <a:srgbClr val="000000"/>
                </a:solidFill>
                <a:latin typeface="游ゴシック" panose="020B0400000000000000" pitchFamily="50" charset="-128"/>
                <a:ea typeface="游ゴシック" panose="020B0400000000000000" pitchFamily="50" charset="-128"/>
              </a:rPr>
              <a:t>3</a:t>
            </a:r>
            <a:r>
              <a:rPr lang="ja-JP" altLang="en-US" sz="750" dirty="0">
                <a:solidFill>
                  <a:srgbClr val="000000"/>
                </a:solidFill>
                <a:latin typeface="游ゴシック" panose="020B0400000000000000" pitchFamily="50" charset="-128"/>
                <a:ea typeface="游ゴシック" panose="020B0400000000000000" pitchFamily="50" charset="-128"/>
              </a:rPr>
              <a:t>か月以内に大和ハウス工業株式会社と住宅の建築請負契約を締結していただくことを条件として販売いたします。この期間に住宅を建築しないことが確定したとき、または住宅の建築請負契約が成立しなかった場合は、土地売買契約は白紙となり、受領した金銭は全額無利息でお返しいたします。</a:t>
            </a:r>
            <a:endParaRPr lang="en-US" altLang="ja-JP" sz="750" dirty="0">
              <a:solidFill>
                <a:srgbClr val="000000"/>
              </a:solidFill>
              <a:latin typeface="游ゴシック" panose="020B0400000000000000" pitchFamily="50" charset="-128"/>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489FDDD2-0C68-825C-38A4-545F0663748C}"/>
              </a:ext>
            </a:extLst>
          </p:cNvPr>
          <p:cNvSpPr txBox="1"/>
          <p:nvPr/>
        </p:nvSpPr>
        <p:spPr>
          <a:xfrm>
            <a:off x="697333" y="5373238"/>
            <a:ext cx="14391065" cy="553998"/>
          </a:xfrm>
          <a:prstGeom prst="rect">
            <a:avLst/>
          </a:prstGeom>
          <a:noFill/>
        </p:spPr>
        <p:txBody>
          <a:bodyPr wrap="square" rtlCol="0">
            <a:spAutoFit/>
          </a:bodyPr>
          <a:lstStyle/>
          <a:p>
            <a:r>
              <a:rPr lang="ja-JP" altLang="en-US" sz="750" dirty="0">
                <a:solidFill>
                  <a:srgbClr val="000000"/>
                </a:solidFill>
                <a:latin typeface="游ゴシック" panose="020B0400000000000000" pitchFamily="50" charset="-128"/>
                <a:ea typeface="游ゴシック" panose="020B0400000000000000" pitchFamily="50" charset="-128"/>
              </a:rPr>
              <a:t>■セキュレア稲生</a:t>
            </a:r>
            <a:r>
              <a:rPr lang="en-US" altLang="ja-JP" sz="750" dirty="0">
                <a:solidFill>
                  <a:srgbClr val="000000"/>
                </a:solidFill>
                <a:latin typeface="游ゴシック" panose="020B0400000000000000" pitchFamily="50" charset="-128"/>
                <a:ea typeface="游ゴシック" panose="020B0400000000000000" pitchFamily="50" charset="-128"/>
              </a:rPr>
              <a:t>4</a:t>
            </a:r>
            <a:r>
              <a:rPr lang="ja-JP" altLang="en-US" sz="750" dirty="0">
                <a:solidFill>
                  <a:srgbClr val="000000"/>
                </a:solidFill>
                <a:latin typeface="游ゴシック" panose="020B0400000000000000" pitchFamily="50" charset="-128"/>
                <a:ea typeface="游ゴシック" panose="020B0400000000000000" pitchFamily="50" charset="-128"/>
              </a:rPr>
              <a:t>丁目</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分譲住宅</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概要</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●交通／三重県鈴鹿市稲生</a:t>
            </a:r>
            <a:r>
              <a:rPr lang="en-US" altLang="ja-JP" sz="750" dirty="0">
                <a:solidFill>
                  <a:srgbClr val="000000"/>
                </a:solidFill>
                <a:latin typeface="游ゴシック" panose="020B0400000000000000" pitchFamily="50" charset="-128"/>
                <a:ea typeface="游ゴシック" panose="020B0400000000000000" pitchFamily="50" charset="-128"/>
              </a:rPr>
              <a:t>4</a:t>
            </a:r>
            <a:r>
              <a:rPr lang="ja-JP" altLang="en-US" sz="750" dirty="0">
                <a:solidFill>
                  <a:srgbClr val="000000"/>
                </a:solidFill>
                <a:latin typeface="游ゴシック" panose="020B0400000000000000" pitchFamily="50" charset="-128"/>
                <a:ea typeface="游ゴシック" panose="020B0400000000000000" pitchFamily="50" charset="-128"/>
              </a:rPr>
              <a:t>丁目</a:t>
            </a:r>
            <a:r>
              <a:rPr lang="en-US" altLang="ja-JP" sz="750" dirty="0">
                <a:solidFill>
                  <a:srgbClr val="000000"/>
                </a:solidFill>
                <a:latin typeface="游ゴシック" panose="020B0400000000000000" pitchFamily="50" charset="-128"/>
                <a:ea typeface="游ゴシック" panose="020B0400000000000000" pitchFamily="50" charset="-128"/>
              </a:rPr>
              <a:t>5064</a:t>
            </a:r>
            <a:r>
              <a:rPr lang="ja-JP" altLang="en-US" sz="750" dirty="0">
                <a:solidFill>
                  <a:srgbClr val="000000"/>
                </a:solidFill>
                <a:latin typeface="游ゴシック" panose="020B0400000000000000" pitchFamily="50" charset="-128"/>
                <a:ea typeface="游ゴシック" panose="020B0400000000000000" pitchFamily="50" charset="-128"/>
              </a:rPr>
              <a:t>番</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他</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●交通／伊勢鉄道「鈴鹿サーキット稲生」駅まで徒歩</a:t>
            </a:r>
            <a:r>
              <a:rPr lang="en-US" altLang="ja-JP" sz="750" dirty="0">
                <a:solidFill>
                  <a:srgbClr val="000000"/>
                </a:solidFill>
                <a:latin typeface="游ゴシック" panose="020B0400000000000000" pitchFamily="50" charset="-128"/>
                <a:ea typeface="游ゴシック" panose="020B0400000000000000" pitchFamily="50" charset="-128"/>
              </a:rPr>
              <a:t>16</a:t>
            </a:r>
            <a:r>
              <a:rPr lang="ja-JP" altLang="en-US" sz="750" dirty="0">
                <a:solidFill>
                  <a:srgbClr val="000000"/>
                </a:solidFill>
                <a:latin typeface="游ゴシック" panose="020B0400000000000000" pitchFamily="50" charset="-128"/>
                <a:ea typeface="游ゴシック" panose="020B0400000000000000" pitchFamily="50" charset="-128"/>
              </a:rPr>
              <a:t>分、近鉄名古屋線「白子」駅まで約</a:t>
            </a:r>
            <a:r>
              <a:rPr lang="en-US" altLang="ja-JP" sz="750" dirty="0">
                <a:solidFill>
                  <a:srgbClr val="000000"/>
                </a:solidFill>
                <a:latin typeface="游ゴシック" panose="020B0400000000000000" pitchFamily="50" charset="-128"/>
                <a:ea typeface="游ゴシック" panose="020B0400000000000000" pitchFamily="50" charset="-128"/>
              </a:rPr>
              <a:t>2,640m</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2,650m</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●総戸数／</a:t>
            </a:r>
            <a:r>
              <a:rPr lang="en-US" altLang="ja-JP" sz="750" dirty="0">
                <a:solidFill>
                  <a:srgbClr val="000000"/>
                </a:solidFill>
                <a:latin typeface="游ゴシック" panose="020B0400000000000000" pitchFamily="50" charset="-128"/>
                <a:ea typeface="游ゴシック" panose="020B0400000000000000" pitchFamily="50" charset="-128"/>
              </a:rPr>
              <a:t>5</a:t>
            </a:r>
            <a:r>
              <a:rPr lang="ja-JP" altLang="en-US" sz="750" dirty="0">
                <a:solidFill>
                  <a:srgbClr val="000000"/>
                </a:solidFill>
                <a:latin typeface="游ゴシック" panose="020B0400000000000000" pitchFamily="50" charset="-128"/>
                <a:ea typeface="游ゴシック" panose="020B0400000000000000" pitchFamily="50" charset="-128"/>
              </a:rPr>
              <a:t>戸（内、当社</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●用途地域／第一種住居地域●都市計画</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市街化区域</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●道路の幅員／</a:t>
            </a:r>
            <a:r>
              <a:rPr lang="en-US" altLang="ja-JP" sz="750" dirty="0">
                <a:solidFill>
                  <a:srgbClr val="000000"/>
                </a:solidFill>
                <a:latin typeface="游ゴシック" panose="020B0400000000000000" pitchFamily="50" charset="-128"/>
                <a:ea typeface="游ゴシック" panose="020B0400000000000000" pitchFamily="50" charset="-128"/>
              </a:rPr>
              <a:t>6m</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6.9m</a:t>
            </a:r>
            <a:r>
              <a:rPr lang="ja-JP" altLang="en-US" sz="750" dirty="0">
                <a:solidFill>
                  <a:srgbClr val="000000"/>
                </a:solidFill>
                <a:latin typeface="游ゴシック" panose="020B0400000000000000" pitchFamily="50" charset="-128"/>
                <a:ea typeface="游ゴシック" panose="020B0400000000000000" pitchFamily="50" charset="-128"/>
              </a:rPr>
              <a:t>（アスファルト舗装）</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●私道負担／なし</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●販売戸数／</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●土地面積／</a:t>
            </a:r>
            <a:r>
              <a:rPr lang="en-US" altLang="ja-JP" sz="750" dirty="0">
                <a:solidFill>
                  <a:srgbClr val="000000"/>
                </a:solidFill>
                <a:latin typeface="游ゴシック" panose="020B0400000000000000" pitchFamily="50" charset="-128"/>
                <a:ea typeface="游ゴシック" panose="020B0400000000000000" pitchFamily="50" charset="-128"/>
              </a:rPr>
              <a:t>178.11</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(4</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178.03</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(5</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●建物面積／</a:t>
            </a:r>
            <a:r>
              <a:rPr lang="en-US" altLang="ja-JP" sz="750" dirty="0">
                <a:solidFill>
                  <a:srgbClr val="000000"/>
                </a:solidFill>
                <a:latin typeface="游ゴシック" panose="020B0400000000000000" pitchFamily="50" charset="-128"/>
                <a:ea typeface="游ゴシック" panose="020B0400000000000000" pitchFamily="50" charset="-128"/>
              </a:rPr>
              <a:t>97.70</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(4</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92.73</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(5</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●建物構造／木造</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階建</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●建築確認番号／第</a:t>
            </a:r>
            <a:r>
              <a:rPr lang="en-US" altLang="ja-JP" sz="750" dirty="0">
                <a:solidFill>
                  <a:srgbClr val="000000"/>
                </a:solidFill>
                <a:latin typeface="游ゴシック" panose="020B0400000000000000" pitchFamily="50" charset="-128"/>
                <a:ea typeface="游ゴシック" panose="020B0400000000000000" pitchFamily="50" charset="-128"/>
              </a:rPr>
              <a:t>ERI-23046532</a:t>
            </a:r>
            <a:r>
              <a:rPr lang="ja-JP" altLang="en-US" sz="750" dirty="0">
                <a:solidFill>
                  <a:srgbClr val="000000"/>
                </a:solidFill>
                <a:latin typeface="游ゴシック" panose="020B0400000000000000" pitchFamily="50" charset="-128"/>
                <a:ea typeface="游ゴシック" panose="020B0400000000000000" pitchFamily="50" charset="-128"/>
              </a:rPr>
              <a:t>号他</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●設備等の概要／電気：中部電力ミライズ（他の小売電気事業者の選択も可能です）、ガス：オール電化の為なし、水道：市営水道、下水：個別浄化槽</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●完成年月／令和</a:t>
            </a:r>
            <a:r>
              <a:rPr lang="en-US" altLang="ja-JP" sz="750" dirty="0">
                <a:solidFill>
                  <a:srgbClr val="000000"/>
                </a:solidFill>
                <a:latin typeface="游ゴシック" panose="020B0400000000000000" pitchFamily="50" charset="-128"/>
                <a:ea typeface="游ゴシック" panose="020B0400000000000000" pitchFamily="50" charset="-128"/>
              </a:rPr>
              <a:t>6</a:t>
            </a:r>
            <a:r>
              <a:rPr lang="ja-JP" altLang="en-US" sz="750" dirty="0">
                <a:solidFill>
                  <a:srgbClr val="000000"/>
                </a:solidFill>
                <a:latin typeface="游ゴシック" panose="020B0400000000000000" pitchFamily="50" charset="-128"/>
                <a:ea typeface="游ゴシック" panose="020B0400000000000000" pitchFamily="50" charset="-128"/>
              </a:rPr>
              <a:t>年</a:t>
            </a:r>
            <a:r>
              <a:rPr lang="en-US" altLang="ja-JP" sz="750" dirty="0">
                <a:solidFill>
                  <a:srgbClr val="000000"/>
                </a:solidFill>
                <a:latin typeface="游ゴシック" panose="020B0400000000000000" pitchFamily="50" charset="-128"/>
                <a:ea typeface="游ゴシック" panose="020B0400000000000000" pitchFamily="50" charset="-128"/>
              </a:rPr>
              <a:t>6</a:t>
            </a:r>
            <a:r>
              <a:rPr lang="ja-JP" altLang="en-US" sz="750" dirty="0">
                <a:solidFill>
                  <a:srgbClr val="000000"/>
                </a:solidFill>
                <a:latin typeface="游ゴシック" panose="020B0400000000000000" pitchFamily="50" charset="-128"/>
                <a:ea typeface="游ゴシック" panose="020B0400000000000000" pitchFamily="50" charset="-128"/>
              </a:rPr>
              <a:t>月完成済 </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●引渡し可能年月／即引渡可●取引態様／売主：大和ハウス工業株式会社</a:t>
            </a:r>
            <a:r>
              <a:rPr lang="ja-JP" altLang="en-US" sz="750" dirty="0">
                <a:latin typeface="游ゴシック" panose="020B0400000000000000" pitchFamily="50" charset="-128"/>
                <a:ea typeface="游ゴシック" panose="020B0400000000000000" pitchFamily="50" charset="-128"/>
              </a:rPr>
              <a:t> </a:t>
            </a:r>
            <a:endParaRPr lang="en-US" altLang="ja-JP" sz="750" dirty="0">
              <a:latin typeface="游ゴシック" panose="020B0400000000000000" pitchFamily="50" charset="-128"/>
              <a:ea typeface="游ゴシック" panose="020B0400000000000000" pitchFamily="50" charset="-128"/>
            </a:endParaRPr>
          </a:p>
          <a:p>
            <a:r>
              <a:rPr lang="ja-JP" altLang="en-US" sz="750" dirty="0">
                <a:solidFill>
                  <a:srgbClr val="000000"/>
                </a:solidFill>
                <a:latin typeface="游ゴシック" panose="020B0400000000000000" pitchFamily="50" charset="-128"/>
                <a:ea typeface="游ゴシック" panose="020B0400000000000000" pitchFamily="50" charset="-128"/>
              </a:rPr>
              <a:t>●販売価格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税込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3,290</a:t>
            </a:r>
            <a:r>
              <a:rPr lang="ja-JP" altLang="en-US" sz="750" dirty="0">
                <a:solidFill>
                  <a:srgbClr val="000000"/>
                </a:solidFill>
                <a:latin typeface="游ゴシック" panose="020B0400000000000000" pitchFamily="50" charset="-128"/>
                <a:ea typeface="游ゴシック" panose="020B0400000000000000" pitchFamily="50" charset="-128"/>
              </a:rPr>
              <a:t>万円～</a:t>
            </a:r>
            <a:r>
              <a:rPr lang="en-US" altLang="ja-JP" sz="750" dirty="0">
                <a:solidFill>
                  <a:srgbClr val="000000"/>
                </a:solidFill>
                <a:latin typeface="游ゴシック" panose="020B0400000000000000" pitchFamily="50" charset="-128"/>
                <a:ea typeface="游ゴシック" panose="020B0400000000000000" pitchFamily="50" charset="-128"/>
              </a:rPr>
              <a:t>3,490</a:t>
            </a:r>
            <a:r>
              <a:rPr lang="ja-JP" altLang="en-US" sz="750" dirty="0">
                <a:solidFill>
                  <a:srgbClr val="000000"/>
                </a:solidFill>
                <a:latin typeface="游ゴシック" panose="020B0400000000000000" pitchFamily="50" charset="-128"/>
                <a:ea typeface="游ゴシック" panose="020B0400000000000000" pitchFamily="50" charset="-128"/>
              </a:rPr>
              <a:t>万円</a:t>
            </a:r>
            <a:endParaRPr lang="ja-JP" altLang="en-US" sz="750" dirty="0">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A0E6FB74-61C3-A18E-D468-6E7467AAE1BD}"/>
              </a:ext>
            </a:extLst>
          </p:cNvPr>
          <p:cNvSpPr txBox="1"/>
          <p:nvPr/>
        </p:nvSpPr>
        <p:spPr>
          <a:xfrm>
            <a:off x="716420" y="2944064"/>
            <a:ext cx="14325274" cy="1015663"/>
          </a:xfrm>
          <a:prstGeom prst="rect">
            <a:avLst/>
          </a:prstGeom>
          <a:noFill/>
        </p:spPr>
        <p:txBody>
          <a:bodyPr wrap="square" rtlCol="0">
            <a:spAutoFit/>
          </a:bodyPr>
          <a:lstStyle/>
          <a:p>
            <a:r>
              <a:rPr lang="ja-JP" altLang="en-US" sz="750" dirty="0">
                <a:latin typeface="游ゴシック" panose="020B0400000000000000" pitchFamily="50" charset="-128"/>
                <a:ea typeface="游ゴシック" panose="020B0400000000000000" pitchFamily="50" charset="-128"/>
              </a:rPr>
              <a:t>■ウエリスパーク四日市南山の手　全体物件概要●交通／四日市あすなろう「追分」駅まで徒歩</a:t>
            </a:r>
            <a:r>
              <a:rPr lang="en-US" altLang="ja-JP" sz="750" dirty="0">
                <a:latin typeface="游ゴシック" panose="020B0400000000000000" pitchFamily="50" charset="-128"/>
                <a:ea typeface="游ゴシック" panose="020B0400000000000000" pitchFamily="50" charset="-128"/>
              </a:rPr>
              <a:t>7</a:t>
            </a:r>
            <a:r>
              <a:rPr lang="ja-JP" altLang="en-US" sz="750" dirty="0">
                <a:latin typeface="游ゴシック" panose="020B0400000000000000" pitchFamily="50" charset="-128"/>
                <a:ea typeface="游ゴシック" panose="020B0400000000000000" pitchFamily="50" charset="-128"/>
              </a:rPr>
              <a:t>分～</a:t>
            </a:r>
            <a:r>
              <a:rPr lang="en-US" altLang="ja-JP" sz="750" dirty="0">
                <a:latin typeface="游ゴシック" panose="020B0400000000000000" pitchFamily="50" charset="-128"/>
                <a:ea typeface="游ゴシック" panose="020B0400000000000000" pitchFamily="50" charset="-128"/>
              </a:rPr>
              <a:t>10</a:t>
            </a:r>
            <a:r>
              <a:rPr lang="ja-JP" altLang="en-US" sz="750" dirty="0">
                <a:latin typeface="游ゴシック" panose="020B0400000000000000" pitchFamily="50" charset="-128"/>
                <a:ea typeface="游ゴシック" panose="020B0400000000000000" pitchFamily="50" charset="-128"/>
              </a:rPr>
              <a:t>分●総戸数</a:t>
            </a:r>
            <a:r>
              <a:rPr lang="en-US" altLang="ja-JP" sz="750" dirty="0">
                <a:latin typeface="游ゴシック" panose="020B0400000000000000" pitchFamily="50" charset="-128"/>
                <a:ea typeface="游ゴシック" panose="020B0400000000000000" pitchFamily="50" charset="-128"/>
              </a:rPr>
              <a:t>403</a:t>
            </a:r>
            <a:r>
              <a:rPr lang="ja-JP" altLang="en-US" sz="750" dirty="0">
                <a:latin typeface="游ゴシック" panose="020B0400000000000000" pitchFamily="50" charset="-128"/>
                <a:ea typeface="游ゴシック" panose="020B0400000000000000" pitchFamily="50" charset="-128"/>
              </a:rPr>
              <a:t>戸</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内、当社</a:t>
            </a:r>
            <a:r>
              <a:rPr lang="en-US" altLang="ja-JP" sz="750" dirty="0">
                <a:latin typeface="游ゴシック" panose="020B0400000000000000" pitchFamily="50" charset="-128"/>
                <a:ea typeface="游ゴシック" panose="020B0400000000000000" pitchFamily="50" charset="-128"/>
              </a:rPr>
              <a:t>40</a:t>
            </a:r>
            <a:r>
              <a:rPr lang="ja-JP" altLang="en-US" sz="750" dirty="0">
                <a:latin typeface="游ゴシック" panose="020B0400000000000000" pitchFamily="50" charset="-128"/>
                <a:ea typeface="游ゴシック" panose="020B0400000000000000" pitchFamily="50" charset="-128"/>
              </a:rPr>
              <a:t>戸</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●開発面積／</a:t>
            </a:r>
            <a:r>
              <a:rPr lang="en-US" altLang="ja-JP" sz="750" dirty="0">
                <a:latin typeface="游ゴシック" panose="020B0400000000000000" pitchFamily="50" charset="-128"/>
                <a:ea typeface="游ゴシック" panose="020B0400000000000000" pitchFamily="50" charset="-128"/>
              </a:rPr>
              <a:t>119,179,52</a:t>
            </a:r>
            <a:r>
              <a:rPr lang="ja-JP" altLang="en-US" sz="750" dirty="0">
                <a:latin typeface="游ゴシック" panose="020B0400000000000000" pitchFamily="50" charset="-128"/>
                <a:ea typeface="游ゴシック" panose="020B0400000000000000" pitchFamily="50" charset="-128"/>
              </a:rPr>
              <a:t>㎡●用途地域／第二種中高層住居専用地域●設備等の概要／電気：中部電力ミライズ</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他の小売電気事業者の選択も可能です</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、ガス：都市ガス、水道：市営水道、下水道：公共下水道●道路の幅員／</a:t>
            </a:r>
            <a:r>
              <a:rPr lang="en-US" altLang="ja-JP" sz="750" dirty="0">
                <a:latin typeface="游ゴシック" panose="020B0400000000000000" pitchFamily="50" charset="-128"/>
                <a:ea typeface="游ゴシック" panose="020B0400000000000000" pitchFamily="50" charset="-128"/>
              </a:rPr>
              <a:t>6</a:t>
            </a:r>
            <a:r>
              <a:rPr lang="ja-JP" altLang="en-US" sz="750" dirty="0">
                <a:latin typeface="游ゴシック" panose="020B0400000000000000" pitchFamily="50" charset="-128"/>
                <a:ea typeface="游ゴシック" panose="020B0400000000000000" pitchFamily="50" charset="-128"/>
              </a:rPr>
              <a:t>ｍ</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アスファルト舗装</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●造成工事／造成済●その他の費用／管理費：</a:t>
            </a:r>
            <a:r>
              <a:rPr lang="en-US" altLang="ja-JP" sz="750" dirty="0">
                <a:latin typeface="游ゴシック" panose="020B0400000000000000" pitchFamily="50" charset="-128"/>
                <a:ea typeface="游ゴシック" panose="020B0400000000000000" pitchFamily="50" charset="-128"/>
              </a:rPr>
              <a:t>2,500</a:t>
            </a:r>
            <a:r>
              <a:rPr lang="ja-JP" altLang="en-US" sz="750" dirty="0">
                <a:latin typeface="游ゴシック" panose="020B0400000000000000" pitchFamily="50" charset="-128"/>
                <a:ea typeface="游ゴシック" panose="020B0400000000000000" pitchFamily="50" charset="-128"/>
              </a:rPr>
              <a:t>円、管理準備金</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引渡し時一括</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30,000</a:t>
            </a:r>
            <a:r>
              <a:rPr lang="ja-JP" altLang="en-US" sz="750" dirty="0">
                <a:latin typeface="游ゴシック" panose="020B0400000000000000" pitchFamily="50" charset="-128"/>
                <a:ea typeface="游ゴシック" panose="020B0400000000000000" pitchFamily="50" charset="-128"/>
              </a:rPr>
              <a:t>円、修繕積立金</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引渡し時一括</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20,000</a:t>
            </a:r>
            <a:r>
              <a:rPr lang="ja-JP" altLang="en-US" sz="750" dirty="0">
                <a:latin typeface="游ゴシック" panose="020B0400000000000000" pitchFamily="50" charset="-128"/>
                <a:ea typeface="游ゴシック" panose="020B0400000000000000" pitchFamily="50" charset="-128"/>
              </a:rPr>
              <a:t>円、クラブハウス建設協力金</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引渡し時一括</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108,000</a:t>
            </a:r>
            <a:r>
              <a:rPr lang="ja-JP" altLang="en-US" sz="750" dirty="0">
                <a:latin typeface="游ゴシック" panose="020B0400000000000000" pitchFamily="50" charset="-128"/>
                <a:ea typeface="游ゴシック" panose="020B0400000000000000" pitchFamily="50" charset="-128"/>
              </a:rPr>
              <a:t>円</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税込</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が必要となります。セコムホームセキュリティ</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年目無料、</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年目以降継続する場合は月額</a:t>
            </a:r>
            <a:r>
              <a:rPr lang="en-US" altLang="ja-JP" sz="750" dirty="0">
                <a:latin typeface="游ゴシック" panose="020B0400000000000000" pitchFamily="50" charset="-128"/>
                <a:ea typeface="游ゴシック" panose="020B0400000000000000" pitchFamily="50" charset="-128"/>
              </a:rPr>
              <a:t>2,640</a:t>
            </a:r>
            <a:r>
              <a:rPr lang="ja-JP" altLang="en-US" sz="750" dirty="0">
                <a:latin typeface="游ゴシック" panose="020B0400000000000000" pitchFamily="50" charset="-128"/>
                <a:ea typeface="游ゴシック" panose="020B0400000000000000" pitchFamily="50" charset="-128"/>
              </a:rPr>
              <a:t>円</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税込</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●団地組合管理法人／ウエリスパーク四日市南山の手</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ご購入者には組合員となっていただきます。●取引態様／売主：大和ハウス工業株式会社</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景観法</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当分譲地は小古曽地区地区計画のほか「</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ウエリスパーク四日市南山の手</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街並ガイドライン」が制定されております。良質な住宅地を保ち続けるために、建築物や外構、植栽に関してルールが定められています。</a:t>
            </a:r>
            <a:endParaRPr lang="en-US" altLang="ja-JP" sz="750" dirty="0">
              <a:latin typeface="游ゴシック" panose="020B0400000000000000" pitchFamily="50" charset="-128"/>
              <a:ea typeface="游ゴシック" panose="020B0400000000000000" pitchFamily="50" charset="-128"/>
            </a:endParaRPr>
          </a:p>
          <a:p>
            <a:r>
              <a:rPr lang="ja-JP" altLang="en-US" sz="750" dirty="0">
                <a:solidFill>
                  <a:srgbClr val="000000"/>
                </a:solidFill>
                <a:latin typeface="游ゴシック" panose="020B0400000000000000" pitchFamily="50" charset="-128"/>
                <a:ea typeface="游ゴシック" panose="020B0400000000000000" pitchFamily="50" charset="-128"/>
              </a:rPr>
              <a:t>■まちなかジーヴォウエリスパーク四日市南山の手　概要●所在地／三重県四日市市小古曽</a:t>
            </a:r>
            <a:r>
              <a:rPr lang="en-US" altLang="ja-JP" sz="750" dirty="0">
                <a:solidFill>
                  <a:srgbClr val="000000"/>
                </a:solidFill>
                <a:latin typeface="游ゴシック" panose="020B0400000000000000" pitchFamily="50" charset="-128"/>
                <a:ea typeface="游ゴシック" panose="020B0400000000000000" pitchFamily="50" charset="-128"/>
              </a:rPr>
              <a:t>4</a:t>
            </a:r>
            <a:r>
              <a:rPr lang="ja-JP" altLang="en-US" sz="750" dirty="0">
                <a:solidFill>
                  <a:srgbClr val="000000"/>
                </a:solidFill>
                <a:latin typeface="游ゴシック" panose="020B0400000000000000" pitchFamily="50" charset="-128"/>
                <a:ea typeface="游ゴシック" panose="020B0400000000000000" pitchFamily="50" charset="-128"/>
              </a:rPr>
              <a:t>丁目</a:t>
            </a:r>
            <a:r>
              <a:rPr lang="en-US" altLang="ja-JP" sz="750" dirty="0">
                <a:solidFill>
                  <a:srgbClr val="000000"/>
                </a:solidFill>
                <a:latin typeface="游ゴシック" panose="020B0400000000000000" pitchFamily="50" charset="-128"/>
                <a:ea typeface="游ゴシック" panose="020B0400000000000000" pitchFamily="50" charset="-128"/>
              </a:rPr>
              <a:t>1602</a:t>
            </a:r>
            <a:r>
              <a:rPr lang="ja-JP" altLang="en-US" sz="750" dirty="0">
                <a:solidFill>
                  <a:srgbClr val="000000"/>
                </a:solidFill>
                <a:latin typeface="游ゴシック" panose="020B0400000000000000" pitchFamily="50" charset="-128"/>
                <a:ea typeface="游ゴシック" panose="020B0400000000000000" pitchFamily="50" charset="-128"/>
              </a:rPr>
              <a:t>番</a:t>
            </a:r>
            <a:r>
              <a:rPr lang="en-US" altLang="ja-JP" sz="750" dirty="0">
                <a:solidFill>
                  <a:srgbClr val="000000"/>
                </a:solidFill>
                <a:latin typeface="游ゴシック" panose="020B0400000000000000" pitchFamily="50" charset="-128"/>
                <a:ea typeface="游ゴシック" panose="020B0400000000000000" pitchFamily="50" charset="-128"/>
              </a:rPr>
              <a:t>98</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●販売戸数／</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●土地面積／</a:t>
            </a:r>
            <a:r>
              <a:rPr lang="en-US" altLang="ja-JP" sz="750" dirty="0">
                <a:solidFill>
                  <a:srgbClr val="000000"/>
                </a:solidFill>
                <a:latin typeface="游ゴシック" panose="020B0400000000000000" pitchFamily="50" charset="-128"/>
                <a:ea typeface="游ゴシック" panose="020B0400000000000000" pitchFamily="50" charset="-128"/>
              </a:rPr>
              <a:t>175.84</a:t>
            </a:r>
            <a:r>
              <a:rPr lang="ja-JP" altLang="en-US" sz="750" dirty="0">
                <a:solidFill>
                  <a:srgbClr val="000000"/>
                </a:solidFill>
                <a:latin typeface="游ゴシック" panose="020B0400000000000000" pitchFamily="50" charset="-128"/>
                <a:ea typeface="游ゴシック" panose="020B0400000000000000" pitchFamily="50" charset="-128"/>
              </a:rPr>
              <a:t>㎡ ●私道負担／なし●建物面積／</a:t>
            </a:r>
            <a:r>
              <a:rPr lang="en-US" altLang="ja-JP" sz="750" dirty="0">
                <a:solidFill>
                  <a:srgbClr val="000000"/>
                </a:solidFill>
                <a:latin typeface="游ゴシック" panose="020B0400000000000000" pitchFamily="50" charset="-128"/>
                <a:ea typeface="游ゴシック" panose="020B0400000000000000" pitchFamily="50" charset="-128"/>
              </a:rPr>
              <a:t>83.13</a:t>
            </a:r>
            <a:r>
              <a:rPr lang="ja-JP" altLang="en-US"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●建物構造／軽量鉄骨造平屋建</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●建築確認番号／第</a:t>
            </a:r>
            <a:r>
              <a:rPr lang="en-US" altLang="ja-JP" sz="750" dirty="0">
                <a:solidFill>
                  <a:srgbClr val="000000"/>
                </a:solidFill>
                <a:latin typeface="游ゴシック" panose="020B0400000000000000" pitchFamily="50" charset="-128"/>
                <a:ea typeface="游ゴシック" panose="020B0400000000000000" pitchFamily="50" charset="-128"/>
              </a:rPr>
              <a:t>23WHEC</a:t>
            </a:r>
            <a:r>
              <a:rPr lang="ja-JP" altLang="en-US" sz="750" dirty="0">
                <a:solidFill>
                  <a:srgbClr val="000000"/>
                </a:solidFill>
                <a:latin typeface="游ゴシック" panose="020B0400000000000000" pitchFamily="50" charset="-128"/>
                <a:ea typeface="游ゴシック" panose="020B0400000000000000" pitchFamily="50" charset="-128"/>
              </a:rPr>
              <a:t>確建三</a:t>
            </a:r>
            <a:r>
              <a:rPr lang="en-US" altLang="ja-JP" sz="750" dirty="0">
                <a:solidFill>
                  <a:srgbClr val="000000"/>
                </a:solidFill>
                <a:latin typeface="游ゴシック" panose="020B0400000000000000" pitchFamily="50" charset="-128"/>
                <a:ea typeface="游ゴシック" panose="020B0400000000000000" pitchFamily="50" charset="-128"/>
              </a:rPr>
              <a:t>00188</a:t>
            </a:r>
            <a:r>
              <a:rPr lang="ja-JP" altLang="en-US" sz="750" dirty="0">
                <a:solidFill>
                  <a:srgbClr val="000000"/>
                </a:solidFill>
                <a:latin typeface="游ゴシック" panose="020B0400000000000000" pitchFamily="50" charset="-128"/>
                <a:ea typeface="游ゴシック" panose="020B0400000000000000" pitchFamily="50" charset="-128"/>
              </a:rPr>
              <a:t>号</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383434"/>
                </a:solidFill>
                <a:latin typeface="游ゴシック" panose="020B0400000000000000" pitchFamily="50" charset="-128"/>
                <a:ea typeface="游ゴシック" panose="020B0400000000000000" pitchFamily="50" charset="-128"/>
              </a:rPr>
              <a:t>●販売価格</a:t>
            </a:r>
            <a:r>
              <a:rPr lang="en-US" altLang="ja-JP" sz="750" dirty="0">
                <a:solidFill>
                  <a:srgbClr val="383434"/>
                </a:solidFill>
                <a:latin typeface="游ゴシック" panose="020B0400000000000000" pitchFamily="50" charset="-128"/>
                <a:ea typeface="游ゴシック" panose="020B0400000000000000" pitchFamily="50" charset="-128"/>
              </a:rPr>
              <a:t>(</a:t>
            </a:r>
            <a:r>
              <a:rPr lang="ja-JP" altLang="en-US" sz="750" dirty="0">
                <a:solidFill>
                  <a:srgbClr val="383434"/>
                </a:solidFill>
                <a:latin typeface="游ゴシック" panose="020B0400000000000000" pitchFamily="50" charset="-128"/>
                <a:ea typeface="游ゴシック" panose="020B0400000000000000" pitchFamily="50" charset="-128"/>
              </a:rPr>
              <a:t>税込</a:t>
            </a:r>
            <a:r>
              <a:rPr lang="en-US" altLang="ja-JP" sz="750" dirty="0">
                <a:solidFill>
                  <a:srgbClr val="383434"/>
                </a:solidFill>
                <a:latin typeface="游ゴシック" panose="020B0400000000000000" pitchFamily="50" charset="-128"/>
                <a:ea typeface="游ゴシック" panose="020B0400000000000000" pitchFamily="50" charset="-128"/>
              </a:rPr>
              <a:t>)</a:t>
            </a:r>
            <a:r>
              <a:rPr lang="ja-JP" altLang="en-US" sz="750" dirty="0">
                <a:solidFill>
                  <a:srgbClr val="383434"/>
                </a:solidFill>
                <a:latin typeface="游ゴシック" panose="020B0400000000000000" pitchFamily="50" charset="-128"/>
                <a:ea typeface="游ゴシック" panose="020B0400000000000000" pitchFamily="50" charset="-128"/>
              </a:rPr>
              <a:t>／</a:t>
            </a:r>
            <a:r>
              <a:rPr lang="en-US" altLang="ja-JP" sz="750" dirty="0">
                <a:solidFill>
                  <a:srgbClr val="383434"/>
                </a:solidFill>
                <a:latin typeface="游ゴシック" panose="020B0400000000000000" pitchFamily="50" charset="-128"/>
                <a:ea typeface="游ゴシック" panose="020B0400000000000000" pitchFamily="50" charset="-128"/>
              </a:rPr>
              <a:t>4,980</a:t>
            </a:r>
            <a:r>
              <a:rPr lang="ja-JP" altLang="en-US" sz="750" dirty="0">
                <a:solidFill>
                  <a:srgbClr val="383434"/>
                </a:solidFill>
                <a:latin typeface="游ゴシック" panose="020B0400000000000000" pitchFamily="50" charset="-128"/>
                <a:ea typeface="游ゴシック" panose="020B0400000000000000" pitchFamily="50" charset="-128"/>
              </a:rPr>
              <a:t>万円</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●完成年月／令和</a:t>
            </a:r>
            <a:r>
              <a:rPr lang="en-US" altLang="ja-JP" sz="750" dirty="0">
                <a:solidFill>
                  <a:srgbClr val="000000"/>
                </a:solidFill>
                <a:latin typeface="游ゴシック" panose="020B0400000000000000" pitchFamily="50" charset="-128"/>
                <a:ea typeface="游ゴシック" panose="020B0400000000000000" pitchFamily="50" charset="-128"/>
              </a:rPr>
              <a:t>5</a:t>
            </a:r>
            <a:r>
              <a:rPr lang="ja-JP" altLang="en-US" sz="750" dirty="0">
                <a:solidFill>
                  <a:srgbClr val="000000"/>
                </a:solidFill>
                <a:latin typeface="游ゴシック" panose="020B0400000000000000" pitchFamily="50" charset="-128"/>
                <a:ea typeface="游ゴシック" panose="020B0400000000000000" pitchFamily="50" charset="-128"/>
              </a:rPr>
              <a:t>年</a:t>
            </a:r>
            <a:r>
              <a:rPr lang="en-US" altLang="ja-JP" sz="750" dirty="0">
                <a:solidFill>
                  <a:srgbClr val="000000"/>
                </a:solidFill>
                <a:latin typeface="游ゴシック" panose="020B0400000000000000" pitchFamily="50" charset="-128"/>
                <a:ea typeface="游ゴシック" panose="020B0400000000000000" pitchFamily="50" charset="-128"/>
              </a:rPr>
              <a:t>8</a:t>
            </a:r>
            <a:r>
              <a:rPr lang="ja-JP" altLang="en-US" sz="750" dirty="0">
                <a:solidFill>
                  <a:srgbClr val="000000"/>
                </a:solidFill>
                <a:latin typeface="游ゴシック" panose="020B0400000000000000" pitchFamily="50" charset="-128"/>
                <a:ea typeface="游ゴシック" panose="020B0400000000000000" pitchFamily="50" charset="-128"/>
              </a:rPr>
              <a:t>月完成済 ●引渡し可能年月／即引渡可</a:t>
            </a:r>
            <a:endParaRPr lang="en-US" altLang="ja-JP" sz="750" dirty="0">
              <a:solidFill>
                <a:srgbClr val="000000"/>
              </a:solidFill>
              <a:latin typeface="游ゴシック" panose="020B0400000000000000" pitchFamily="50" charset="-128"/>
              <a:ea typeface="游ゴシック" panose="020B0400000000000000" pitchFamily="50" charset="-128"/>
            </a:endParaRPr>
          </a:p>
          <a:p>
            <a:r>
              <a:rPr lang="ja-JP" altLang="en-US" sz="750" dirty="0">
                <a:latin typeface="游ゴシック" panose="020B0400000000000000" pitchFamily="50" charset="-128"/>
                <a:ea typeface="游ゴシック" panose="020B0400000000000000" pitchFamily="50" charset="-128"/>
              </a:rPr>
              <a:t>■ウエリスパーク四日市南山の手　分譲住宅概要</a:t>
            </a:r>
            <a:r>
              <a:rPr lang="ja-JP" altLang="en-US" sz="750" dirty="0">
                <a:solidFill>
                  <a:srgbClr val="000000"/>
                </a:solidFill>
                <a:latin typeface="游ゴシック" panose="020B0400000000000000" pitchFamily="50" charset="-128"/>
                <a:ea typeface="游ゴシック" panose="020B0400000000000000" pitchFamily="50" charset="-128"/>
              </a:rPr>
              <a:t>●所在地／三重県四日市市小古曽</a:t>
            </a:r>
            <a:r>
              <a:rPr lang="en-US" altLang="ja-JP" sz="750" dirty="0">
                <a:solidFill>
                  <a:srgbClr val="000000"/>
                </a:solidFill>
                <a:latin typeface="游ゴシック" panose="020B0400000000000000" pitchFamily="50" charset="-128"/>
                <a:ea typeface="游ゴシック" panose="020B0400000000000000" pitchFamily="50" charset="-128"/>
              </a:rPr>
              <a:t>4</a:t>
            </a:r>
            <a:r>
              <a:rPr lang="ja-JP" altLang="en-US" sz="750" dirty="0">
                <a:solidFill>
                  <a:srgbClr val="000000"/>
                </a:solidFill>
                <a:latin typeface="游ゴシック" panose="020B0400000000000000" pitchFamily="50" charset="-128"/>
                <a:ea typeface="游ゴシック" panose="020B0400000000000000" pitchFamily="50" charset="-128"/>
              </a:rPr>
              <a:t>丁目</a:t>
            </a:r>
            <a:r>
              <a:rPr lang="en-US" altLang="ja-JP" sz="750" dirty="0">
                <a:solidFill>
                  <a:srgbClr val="000000"/>
                </a:solidFill>
                <a:latin typeface="游ゴシック" panose="020B0400000000000000" pitchFamily="50" charset="-128"/>
                <a:ea typeface="游ゴシック" panose="020B0400000000000000" pitchFamily="50" charset="-128"/>
              </a:rPr>
              <a:t>1602</a:t>
            </a:r>
            <a:r>
              <a:rPr lang="ja-JP" altLang="en-US" sz="750" dirty="0">
                <a:solidFill>
                  <a:srgbClr val="000000"/>
                </a:solidFill>
                <a:latin typeface="游ゴシック" panose="020B0400000000000000" pitchFamily="50" charset="-128"/>
                <a:ea typeface="游ゴシック" panose="020B0400000000000000" pitchFamily="50" charset="-128"/>
              </a:rPr>
              <a:t>番</a:t>
            </a:r>
            <a:r>
              <a:rPr lang="en-US" altLang="ja-JP" sz="750" dirty="0">
                <a:solidFill>
                  <a:srgbClr val="000000"/>
                </a:solidFill>
                <a:latin typeface="游ゴシック" panose="020B0400000000000000" pitchFamily="50" charset="-128"/>
                <a:ea typeface="游ゴシック" panose="020B0400000000000000" pitchFamily="50" charset="-128"/>
              </a:rPr>
              <a:t>120</a:t>
            </a:r>
            <a:r>
              <a:rPr lang="ja-JP" altLang="en-US" sz="750" dirty="0">
                <a:solidFill>
                  <a:srgbClr val="000000"/>
                </a:solidFill>
                <a:latin typeface="游ゴシック" panose="020B0400000000000000" pitchFamily="50" charset="-128"/>
                <a:ea typeface="游ゴシック" panose="020B0400000000000000" pitchFamily="50" charset="-128"/>
              </a:rPr>
              <a:t>他</a:t>
            </a:r>
            <a:r>
              <a:rPr lang="ja-JP" altLang="en-US" sz="750" dirty="0">
                <a:latin typeface="游ゴシック" panose="020B0400000000000000" pitchFamily="50" charset="-128"/>
                <a:ea typeface="游ゴシック" panose="020B0400000000000000" pitchFamily="50" charset="-128"/>
              </a:rPr>
              <a:t>●販売戸数／</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戸●土地面積／</a:t>
            </a:r>
            <a:r>
              <a:rPr lang="en-US" altLang="ja-JP" sz="750" dirty="0">
                <a:latin typeface="游ゴシック" panose="020B0400000000000000" pitchFamily="50" charset="-128"/>
                <a:ea typeface="游ゴシック" panose="020B0400000000000000" pitchFamily="50" charset="-128"/>
              </a:rPr>
              <a:t>173.50</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(120</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184.84</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(369</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●私道負担／なし●建物面積／</a:t>
            </a:r>
            <a:r>
              <a:rPr lang="en-US" altLang="ja-JP" sz="750" dirty="0">
                <a:latin typeface="游ゴシック" panose="020B0400000000000000" pitchFamily="50" charset="-128"/>
                <a:ea typeface="游ゴシック" panose="020B0400000000000000" pitchFamily="50" charset="-128"/>
              </a:rPr>
              <a:t>104.66</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(120</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en-US" altLang="ja-JP" sz="750" dirty="0">
                <a:latin typeface="游ゴシック" panose="020B0400000000000000" pitchFamily="50" charset="-128"/>
                <a:ea typeface="游ゴシック" panose="020B0400000000000000" pitchFamily="50" charset="-128"/>
              </a:rPr>
              <a:t>109.64</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(369</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●建物構造／軽量鉄骨</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階建</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戸</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●建築確認番号／第</a:t>
            </a:r>
            <a:r>
              <a:rPr lang="en-US" altLang="ja-JP" sz="750" dirty="0">
                <a:latin typeface="游ゴシック" panose="020B0400000000000000" pitchFamily="50" charset="-128"/>
                <a:ea typeface="游ゴシック" panose="020B0400000000000000" pitchFamily="50" charset="-128"/>
              </a:rPr>
              <a:t>22WHEC</a:t>
            </a:r>
            <a:r>
              <a:rPr lang="ja-JP" altLang="en-US" sz="750" dirty="0">
                <a:latin typeface="游ゴシック" panose="020B0400000000000000" pitchFamily="50" charset="-128"/>
                <a:ea typeface="游ゴシック" panose="020B0400000000000000" pitchFamily="50" charset="-128"/>
              </a:rPr>
              <a:t>確建三</a:t>
            </a:r>
            <a:r>
              <a:rPr lang="en-US" altLang="ja-JP" sz="750" dirty="0">
                <a:latin typeface="游ゴシック" panose="020B0400000000000000" pitchFamily="50" charset="-128"/>
                <a:ea typeface="游ゴシック" panose="020B0400000000000000" pitchFamily="50" charset="-128"/>
              </a:rPr>
              <a:t>00583</a:t>
            </a:r>
            <a:r>
              <a:rPr lang="ja-JP" altLang="en-US" sz="750" dirty="0">
                <a:latin typeface="游ゴシック" panose="020B0400000000000000" pitchFamily="50" charset="-128"/>
                <a:ea typeface="游ゴシック" panose="020B0400000000000000" pitchFamily="50" charset="-128"/>
              </a:rPr>
              <a:t>号他●販売価格</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税込</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a:t>
            </a:r>
            <a:r>
              <a:rPr lang="en-US" altLang="ja-JP" sz="750" dirty="0">
                <a:latin typeface="游ゴシック" panose="020B0400000000000000" pitchFamily="50" charset="-128"/>
                <a:ea typeface="游ゴシック" panose="020B0400000000000000" pitchFamily="50" charset="-128"/>
              </a:rPr>
              <a:t>3,790</a:t>
            </a:r>
            <a:r>
              <a:rPr lang="ja-JP" altLang="en-US" sz="750" dirty="0">
                <a:latin typeface="游ゴシック" panose="020B0400000000000000" pitchFamily="50" charset="-128"/>
                <a:ea typeface="游ゴシック" panose="020B0400000000000000" pitchFamily="50" charset="-128"/>
              </a:rPr>
              <a:t>万円～</a:t>
            </a:r>
            <a:r>
              <a:rPr lang="en-US" altLang="ja-JP" sz="750" dirty="0">
                <a:latin typeface="游ゴシック" panose="020B0400000000000000" pitchFamily="50" charset="-128"/>
                <a:ea typeface="游ゴシック" panose="020B0400000000000000" pitchFamily="50" charset="-128"/>
              </a:rPr>
              <a:t>3,990</a:t>
            </a:r>
            <a:r>
              <a:rPr lang="ja-JP" altLang="en-US" sz="750" dirty="0">
                <a:latin typeface="游ゴシック" panose="020B0400000000000000" pitchFamily="50" charset="-128"/>
                <a:ea typeface="游ゴシック" panose="020B0400000000000000" pitchFamily="50" charset="-128"/>
              </a:rPr>
              <a:t>万円●完成年月／令和</a:t>
            </a:r>
            <a:r>
              <a:rPr lang="en-US" altLang="ja-JP" sz="750" dirty="0">
                <a:latin typeface="游ゴシック" panose="020B0400000000000000" pitchFamily="50" charset="-128"/>
                <a:ea typeface="游ゴシック" panose="020B0400000000000000" pitchFamily="50" charset="-128"/>
              </a:rPr>
              <a:t>4</a:t>
            </a:r>
            <a:r>
              <a:rPr lang="ja-JP" altLang="en-US" sz="750" dirty="0">
                <a:latin typeface="游ゴシック" panose="020B0400000000000000" pitchFamily="50" charset="-128"/>
                <a:ea typeface="游ゴシック" panose="020B0400000000000000" pitchFamily="50" charset="-128"/>
              </a:rPr>
              <a:t>年</a:t>
            </a:r>
            <a:r>
              <a:rPr lang="en-US" altLang="ja-JP" sz="750" dirty="0">
                <a:latin typeface="游ゴシック" panose="020B0400000000000000" pitchFamily="50" charset="-128"/>
                <a:ea typeface="游ゴシック" panose="020B0400000000000000" pitchFamily="50" charset="-128"/>
              </a:rPr>
              <a:t>9</a:t>
            </a:r>
            <a:r>
              <a:rPr lang="ja-JP" altLang="en-US" sz="750" dirty="0">
                <a:latin typeface="游ゴシック" panose="020B0400000000000000" pitchFamily="50" charset="-128"/>
                <a:ea typeface="游ゴシック" panose="020B0400000000000000" pitchFamily="50" charset="-128"/>
              </a:rPr>
              <a:t>月完成済</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戸、令和</a:t>
            </a:r>
            <a:r>
              <a:rPr lang="en-US" altLang="ja-JP" sz="750" dirty="0">
                <a:latin typeface="游ゴシック" panose="020B0400000000000000" pitchFamily="50" charset="-128"/>
                <a:ea typeface="游ゴシック" panose="020B0400000000000000" pitchFamily="50" charset="-128"/>
              </a:rPr>
              <a:t>5</a:t>
            </a:r>
            <a:r>
              <a:rPr lang="ja-JP" altLang="en-US" sz="750" dirty="0">
                <a:latin typeface="游ゴシック" panose="020B0400000000000000" pitchFamily="50" charset="-128"/>
                <a:ea typeface="游ゴシック" panose="020B0400000000000000" pitchFamily="50" charset="-128"/>
              </a:rPr>
              <a:t>年</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月完成済</a:t>
            </a:r>
            <a:r>
              <a:rPr lang="en-US" altLang="ja-JP" sz="750" dirty="0">
                <a:latin typeface="游ゴシック" panose="020B0400000000000000" pitchFamily="50" charset="-128"/>
                <a:ea typeface="游ゴシック" panose="020B0400000000000000" pitchFamily="50" charset="-128"/>
              </a:rPr>
              <a:t>1</a:t>
            </a:r>
            <a:r>
              <a:rPr lang="ja-JP" altLang="en-US" sz="750" dirty="0">
                <a:latin typeface="游ゴシック" panose="020B0400000000000000" pitchFamily="50" charset="-128"/>
                <a:ea typeface="游ゴシック" panose="020B0400000000000000" pitchFamily="50" charset="-128"/>
              </a:rPr>
              <a:t>戸●引渡し可能年月／即引渡可</a:t>
            </a:r>
            <a:r>
              <a:rPr lang="en-US" altLang="ja-JP" sz="750" dirty="0">
                <a:latin typeface="游ゴシック" panose="020B0400000000000000" pitchFamily="50" charset="-128"/>
                <a:ea typeface="游ゴシック" panose="020B0400000000000000" pitchFamily="50" charset="-128"/>
              </a:rPr>
              <a:t>2</a:t>
            </a:r>
            <a:r>
              <a:rPr lang="ja-JP" altLang="en-US" sz="750" dirty="0">
                <a:latin typeface="游ゴシック" panose="020B0400000000000000" pitchFamily="50" charset="-128"/>
                <a:ea typeface="游ゴシック" panose="020B0400000000000000" pitchFamily="50" charset="-128"/>
              </a:rPr>
              <a:t>戸</a:t>
            </a:r>
            <a:endParaRPr lang="en-US" altLang="ja-JP" sz="750" dirty="0">
              <a:solidFill>
                <a:srgbClr val="000000"/>
              </a:solidFill>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9E44BC48-6344-F627-B1A7-DC8D704ADF52}"/>
              </a:ext>
            </a:extLst>
          </p:cNvPr>
          <p:cNvSpPr txBox="1"/>
          <p:nvPr/>
        </p:nvSpPr>
        <p:spPr>
          <a:xfrm>
            <a:off x="679569" y="621565"/>
            <a:ext cx="14336038" cy="900246"/>
          </a:xfrm>
          <a:prstGeom prst="rect">
            <a:avLst/>
          </a:prstGeom>
          <a:noFill/>
        </p:spPr>
        <p:txBody>
          <a:bodyPr wrap="square" rtlCol="0">
            <a:spAutoFit/>
          </a:bodyPr>
          <a:lstStyle/>
          <a:p>
            <a:r>
              <a:rPr lang="ja-JP" altLang="en-US" sz="750" dirty="0">
                <a:solidFill>
                  <a:srgbClr val="000000"/>
                </a:solidFill>
                <a:latin typeface="游ゴシック" panose="020B0400000000000000" pitchFamily="50" charset="-128"/>
                <a:ea typeface="游ゴシック" panose="020B0400000000000000" pitchFamily="50" charset="-128"/>
              </a:rPr>
              <a:t>■ハーティストテラス大山田東　全体物件概要</a:t>
            </a:r>
            <a:r>
              <a:rPr lang="ja-JP" altLang="en-US" sz="750" dirty="0">
                <a:solidFill>
                  <a:srgbClr val="333333"/>
                </a:solidFill>
                <a:latin typeface="游ゴシック" panose="020B0400000000000000" pitchFamily="50" charset="-128"/>
                <a:ea typeface="游ゴシック" panose="020B0400000000000000" pitchFamily="50" charset="-128"/>
              </a:rPr>
              <a:t>●交通／養老鉄道「播磨」駅まで約</a:t>
            </a:r>
            <a:r>
              <a:rPr lang="en-US" altLang="ja-JP" sz="750" dirty="0">
                <a:solidFill>
                  <a:srgbClr val="333333"/>
                </a:solidFill>
                <a:latin typeface="游ゴシック" panose="020B0400000000000000" pitchFamily="50" charset="-128"/>
                <a:ea typeface="游ゴシック" panose="020B0400000000000000" pitchFamily="50" charset="-128"/>
              </a:rPr>
              <a:t>2,520m</a:t>
            </a:r>
            <a:r>
              <a:rPr lang="ja-JP" altLang="en-US" sz="750" dirty="0">
                <a:solidFill>
                  <a:srgbClr val="333333"/>
                </a:solidFill>
                <a:latin typeface="游ゴシック" panose="020B0400000000000000" pitchFamily="50" charset="-128"/>
                <a:ea typeface="游ゴシック" panose="020B0400000000000000" pitchFamily="50" charset="-128"/>
              </a:rPr>
              <a:t>～</a:t>
            </a:r>
            <a:r>
              <a:rPr lang="en-US" altLang="ja-JP" sz="750" dirty="0">
                <a:solidFill>
                  <a:srgbClr val="333333"/>
                </a:solidFill>
                <a:latin typeface="游ゴシック" panose="020B0400000000000000" pitchFamily="50" charset="-128"/>
                <a:ea typeface="游ゴシック" panose="020B0400000000000000" pitchFamily="50" charset="-128"/>
              </a:rPr>
              <a:t>2,580m</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●総区画数／</a:t>
            </a:r>
            <a:r>
              <a:rPr lang="en-US" altLang="ja-JP" sz="750" dirty="0">
                <a:solidFill>
                  <a:srgbClr val="000000"/>
                </a:solidFill>
                <a:latin typeface="游ゴシック" panose="020B0400000000000000" pitchFamily="50" charset="-128"/>
                <a:ea typeface="游ゴシック" panose="020B0400000000000000" pitchFamily="50" charset="-128"/>
              </a:rPr>
              <a:t>53</a:t>
            </a:r>
            <a:r>
              <a:rPr lang="ja-JP" altLang="en-US" sz="750" dirty="0">
                <a:solidFill>
                  <a:srgbClr val="000000"/>
                </a:solidFill>
                <a:latin typeface="游ゴシック" panose="020B0400000000000000" pitchFamily="50" charset="-128"/>
                <a:ea typeface="游ゴシック" panose="020B0400000000000000" pitchFamily="50" charset="-128"/>
              </a:rPr>
              <a:t>区画</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内、当社</a:t>
            </a:r>
            <a:r>
              <a:rPr lang="en-US" altLang="ja-JP" sz="750" dirty="0">
                <a:solidFill>
                  <a:srgbClr val="000000"/>
                </a:solidFill>
                <a:latin typeface="游ゴシック" panose="020B0400000000000000" pitchFamily="50" charset="-128"/>
                <a:ea typeface="游ゴシック" panose="020B0400000000000000" pitchFamily="50" charset="-128"/>
              </a:rPr>
              <a:t>13</a:t>
            </a:r>
            <a:r>
              <a:rPr lang="ja-JP" altLang="en-US" sz="750" dirty="0">
                <a:solidFill>
                  <a:srgbClr val="000000"/>
                </a:solidFill>
                <a:latin typeface="游ゴシック" panose="020B0400000000000000" pitchFamily="50" charset="-128"/>
                <a:ea typeface="游ゴシック" panose="020B0400000000000000" pitchFamily="50" charset="-128"/>
              </a:rPr>
              <a:t>区画）●開発面積／</a:t>
            </a:r>
            <a:r>
              <a:rPr lang="en-US" altLang="ja-JP" sz="750" dirty="0">
                <a:solidFill>
                  <a:srgbClr val="000000"/>
                </a:solidFill>
                <a:latin typeface="游ゴシック" panose="020B0400000000000000" pitchFamily="50" charset="-128"/>
                <a:ea typeface="游ゴシック" panose="020B0400000000000000" pitchFamily="50" charset="-128"/>
              </a:rPr>
              <a:t>14,170,48</a:t>
            </a:r>
            <a:r>
              <a:rPr lang="ja-JP" altLang="en-US"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●用途地域／第一種低層住居専用地域</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●設備等の概要／電気：大和ハウス工業</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他の小売電気事業者の選択も可能です</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、ガス：都市ガス、水道：市営水道、下水：公共下水道</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●道路の幅員／</a:t>
            </a:r>
            <a:r>
              <a:rPr lang="en-US" altLang="ja-JP" sz="750" dirty="0">
                <a:solidFill>
                  <a:srgbClr val="000000"/>
                </a:solidFill>
                <a:latin typeface="游ゴシック" panose="020B0400000000000000" pitchFamily="50" charset="-128"/>
                <a:ea typeface="游ゴシック" panose="020B0400000000000000" pitchFamily="50" charset="-128"/>
              </a:rPr>
              <a:t>6m</a:t>
            </a:r>
            <a:r>
              <a:rPr lang="ja-JP" altLang="en-US" sz="750" dirty="0">
                <a:solidFill>
                  <a:srgbClr val="000000"/>
                </a:solidFill>
                <a:latin typeface="游ゴシック" panose="020B0400000000000000" pitchFamily="50" charset="-128"/>
                <a:ea typeface="游ゴシック" panose="020B0400000000000000" pitchFamily="50" charset="-128"/>
              </a:rPr>
              <a:t>（アスファルト舗装）●造成工事／造成済●取引態様／売主：大和ハウス工業株式</a:t>
            </a:r>
            <a:r>
              <a:rPr lang="ja-JP" altLang="en-US" sz="750" dirty="0">
                <a:latin typeface="游ゴシック" panose="020B0400000000000000" pitchFamily="50" charset="-128"/>
                <a:ea typeface="游ゴシック" panose="020B0400000000000000" pitchFamily="50" charset="-128"/>
              </a:rPr>
              <a:t>会社</a:t>
            </a:r>
            <a:endParaRPr lang="en-US" altLang="ja-JP" sz="750" dirty="0">
              <a:latin typeface="游ゴシック" panose="020B0400000000000000" pitchFamily="50" charset="-128"/>
              <a:ea typeface="游ゴシック" panose="020B0400000000000000" pitchFamily="50" charset="-128"/>
            </a:endParaRPr>
          </a:p>
          <a:p>
            <a:r>
              <a:rPr lang="ja-JP" altLang="en-US" sz="750" dirty="0">
                <a:solidFill>
                  <a:srgbClr val="000000"/>
                </a:solidFill>
                <a:latin typeface="游ゴシック" panose="020B0400000000000000" pitchFamily="50" charset="-128"/>
                <a:ea typeface="游ゴシック" panose="020B0400000000000000" pitchFamily="50" charset="-128"/>
              </a:rPr>
              <a:t>■ハーティストテラス大山田東　</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分譲住宅概要</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●所在地／三重県桑名市筒尾</a:t>
            </a:r>
            <a:r>
              <a:rPr lang="en-US" altLang="ja-JP" sz="750" dirty="0">
                <a:solidFill>
                  <a:srgbClr val="000000"/>
                </a:solidFill>
                <a:latin typeface="游ゴシック" panose="020B0400000000000000" pitchFamily="50" charset="-128"/>
                <a:ea typeface="游ゴシック" panose="020B0400000000000000" pitchFamily="50" charset="-128"/>
              </a:rPr>
              <a:t>3</a:t>
            </a:r>
            <a:r>
              <a:rPr lang="ja-JP" altLang="en-US" sz="750" dirty="0">
                <a:solidFill>
                  <a:srgbClr val="000000"/>
                </a:solidFill>
                <a:latin typeface="游ゴシック" panose="020B0400000000000000" pitchFamily="50" charset="-128"/>
                <a:ea typeface="游ゴシック" panose="020B0400000000000000" pitchFamily="50" charset="-128"/>
              </a:rPr>
              <a:t>丁目</a:t>
            </a:r>
            <a:r>
              <a:rPr lang="en-US" altLang="ja-JP" sz="750" dirty="0">
                <a:solidFill>
                  <a:srgbClr val="000000"/>
                </a:solidFill>
                <a:latin typeface="游ゴシック" panose="020B0400000000000000" pitchFamily="50" charset="-128"/>
                <a:ea typeface="游ゴシック" panose="020B0400000000000000" pitchFamily="50" charset="-128"/>
              </a:rPr>
              <a:t>10</a:t>
            </a:r>
            <a:r>
              <a:rPr lang="ja-JP" altLang="en-US" sz="750" dirty="0">
                <a:solidFill>
                  <a:srgbClr val="000000"/>
                </a:solidFill>
                <a:latin typeface="游ゴシック" panose="020B0400000000000000" pitchFamily="50" charset="-128"/>
                <a:ea typeface="游ゴシック" panose="020B0400000000000000" pitchFamily="50" charset="-128"/>
              </a:rPr>
              <a:t>番</a:t>
            </a:r>
            <a:r>
              <a:rPr lang="en-US" altLang="ja-JP" sz="750" dirty="0">
                <a:solidFill>
                  <a:srgbClr val="000000"/>
                </a:solidFill>
                <a:latin typeface="游ゴシック" panose="020B0400000000000000" pitchFamily="50" charset="-128"/>
                <a:ea typeface="游ゴシック" panose="020B0400000000000000" pitchFamily="50" charset="-128"/>
              </a:rPr>
              <a:t>19</a:t>
            </a:r>
            <a:r>
              <a:rPr lang="ja-JP" altLang="en-US" sz="750" dirty="0">
                <a:solidFill>
                  <a:srgbClr val="000000"/>
                </a:solidFill>
                <a:latin typeface="游ゴシック" panose="020B0400000000000000" pitchFamily="50" charset="-128"/>
                <a:ea typeface="游ゴシック" panose="020B0400000000000000" pitchFamily="50" charset="-128"/>
              </a:rPr>
              <a:t>●販売戸数／</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戸●土地面積／</a:t>
            </a:r>
            <a:r>
              <a:rPr lang="en-US" altLang="ja-JP" sz="750" dirty="0">
                <a:solidFill>
                  <a:srgbClr val="000000"/>
                </a:solidFill>
                <a:latin typeface="游ゴシック" panose="020B0400000000000000" pitchFamily="50" charset="-128"/>
                <a:ea typeface="游ゴシック" panose="020B0400000000000000" pitchFamily="50" charset="-128"/>
              </a:rPr>
              <a:t>185.23㎡</a:t>
            </a:r>
            <a:r>
              <a:rPr lang="ja-JP" altLang="en-US" sz="750" dirty="0">
                <a:latin typeface="游ゴシック" panose="020B0400000000000000" pitchFamily="50" charset="-128"/>
                <a:ea typeface="游ゴシック" panose="020B0400000000000000" pitchFamily="50" charset="-128"/>
              </a:rPr>
              <a:t> ●私道負担／なし</a:t>
            </a:r>
            <a:r>
              <a:rPr lang="ja-JP" altLang="en-US" sz="750" dirty="0">
                <a:solidFill>
                  <a:srgbClr val="000000"/>
                </a:solidFill>
                <a:latin typeface="游ゴシック" panose="020B0400000000000000" pitchFamily="50" charset="-128"/>
                <a:ea typeface="游ゴシック" panose="020B0400000000000000" pitchFamily="50" charset="-128"/>
              </a:rPr>
              <a:t>●建物面積／</a:t>
            </a:r>
            <a:r>
              <a:rPr lang="en-US" altLang="ja-JP" sz="750" dirty="0">
                <a:solidFill>
                  <a:srgbClr val="000000"/>
                </a:solidFill>
                <a:latin typeface="游ゴシック" panose="020B0400000000000000" pitchFamily="50" charset="-128"/>
                <a:ea typeface="游ゴシック" panose="020B0400000000000000" pitchFamily="50" charset="-128"/>
              </a:rPr>
              <a:t>90.42㎡</a:t>
            </a:r>
            <a:r>
              <a:rPr lang="ja-JP" altLang="en-US" sz="750" dirty="0">
                <a:solidFill>
                  <a:srgbClr val="000000"/>
                </a:solidFill>
                <a:latin typeface="游ゴシック" panose="020B0400000000000000" pitchFamily="50" charset="-128"/>
                <a:ea typeface="游ゴシック" panose="020B0400000000000000" pitchFamily="50" charset="-128"/>
              </a:rPr>
              <a:t>●建物構造／軽量鉄骨</a:t>
            </a:r>
            <a:r>
              <a:rPr lang="en-US" altLang="ja-JP" sz="750" dirty="0">
                <a:solidFill>
                  <a:srgbClr val="000000"/>
                </a:solidFill>
                <a:latin typeface="游ゴシック" panose="020B0400000000000000" pitchFamily="50" charset="-128"/>
                <a:ea typeface="游ゴシック" panose="020B0400000000000000" pitchFamily="50" charset="-128"/>
              </a:rPr>
              <a:t>1</a:t>
            </a:r>
            <a:r>
              <a:rPr lang="ja-JP" altLang="en-US" sz="750" dirty="0">
                <a:solidFill>
                  <a:srgbClr val="000000"/>
                </a:solidFill>
                <a:latin typeface="游ゴシック" panose="020B0400000000000000" pitchFamily="50" charset="-128"/>
                <a:ea typeface="游ゴシック" panose="020B0400000000000000" pitchFamily="50" charset="-128"/>
              </a:rPr>
              <a:t>階建●建築確認番号／第</a:t>
            </a:r>
            <a:r>
              <a:rPr lang="en-US" altLang="ja-JP" sz="750" dirty="0">
                <a:solidFill>
                  <a:srgbClr val="000000"/>
                </a:solidFill>
                <a:latin typeface="游ゴシック" panose="020B0400000000000000" pitchFamily="50" charset="-128"/>
                <a:ea typeface="游ゴシック" panose="020B0400000000000000" pitchFamily="50" charset="-128"/>
              </a:rPr>
              <a:t>23WHEC</a:t>
            </a:r>
            <a:r>
              <a:rPr lang="ja-JP" altLang="en-US" sz="750" dirty="0">
                <a:solidFill>
                  <a:srgbClr val="000000"/>
                </a:solidFill>
                <a:latin typeface="游ゴシック" panose="020B0400000000000000" pitchFamily="50" charset="-128"/>
                <a:ea typeface="游ゴシック" panose="020B0400000000000000" pitchFamily="50" charset="-128"/>
              </a:rPr>
              <a:t>確建三</a:t>
            </a:r>
            <a:r>
              <a:rPr lang="en-US" altLang="ja-JP" sz="750" dirty="0">
                <a:solidFill>
                  <a:srgbClr val="000000"/>
                </a:solidFill>
                <a:latin typeface="游ゴシック" panose="020B0400000000000000" pitchFamily="50" charset="-128"/>
                <a:ea typeface="游ゴシック" panose="020B0400000000000000" pitchFamily="50" charset="-128"/>
              </a:rPr>
              <a:t>00420</a:t>
            </a:r>
            <a:r>
              <a:rPr lang="ja-JP" altLang="en-US" sz="750" dirty="0">
                <a:solidFill>
                  <a:srgbClr val="000000"/>
                </a:solidFill>
                <a:latin typeface="游ゴシック" panose="020B0400000000000000" pitchFamily="50" charset="-128"/>
                <a:ea typeface="游ゴシック" panose="020B0400000000000000" pitchFamily="50" charset="-128"/>
              </a:rPr>
              <a:t>号●販売価格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税込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4,390</a:t>
            </a:r>
            <a:r>
              <a:rPr lang="ja-JP" altLang="en-US" sz="750" dirty="0">
                <a:solidFill>
                  <a:srgbClr val="000000"/>
                </a:solidFill>
                <a:latin typeface="游ゴシック" panose="020B0400000000000000" pitchFamily="50" charset="-128"/>
                <a:ea typeface="游ゴシック" panose="020B0400000000000000" pitchFamily="50" charset="-128"/>
              </a:rPr>
              <a:t>万円●完成年月／令和</a:t>
            </a:r>
            <a:r>
              <a:rPr lang="en-US" altLang="ja-JP" sz="750" dirty="0">
                <a:solidFill>
                  <a:srgbClr val="000000"/>
                </a:solidFill>
                <a:latin typeface="游ゴシック" panose="020B0400000000000000" pitchFamily="50" charset="-128"/>
                <a:ea typeface="游ゴシック" panose="020B0400000000000000" pitchFamily="50" charset="-128"/>
              </a:rPr>
              <a:t>5</a:t>
            </a:r>
            <a:r>
              <a:rPr lang="ja-JP" altLang="en-US" sz="750" dirty="0">
                <a:solidFill>
                  <a:srgbClr val="000000"/>
                </a:solidFill>
                <a:latin typeface="游ゴシック" panose="020B0400000000000000" pitchFamily="50" charset="-128"/>
                <a:ea typeface="游ゴシック" panose="020B0400000000000000" pitchFamily="50" charset="-128"/>
              </a:rPr>
              <a:t>年</a:t>
            </a:r>
            <a:r>
              <a:rPr lang="en-US" altLang="ja-JP" sz="750" dirty="0">
                <a:solidFill>
                  <a:srgbClr val="000000"/>
                </a:solidFill>
                <a:latin typeface="游ゴシック" panose="020B0400000000000000" pitchFamily="50" charset="-128"/>
                <a:ea typeface="游ゴシック" panose="020B0400000000000000" pitchFamily="50" charset="-128"/>
              </a:rPr>
              <a:t>11</a:t>
            </a:r>
            <a:r>
              <a:rPr lang="ja-JP" altLang="en-US" sz="750" dirty="0">
                <a:solidFill>
                  <a:srgbClr val="000000"/>
                </a:solidFill>
                <a:latin typeface="游ゴシック" panose="020B0400000000000000" pitchFamily="50" charset="-128"/>
                <a:ea typeface="游ゴシック" panose="020B0400000000000000" pitchFamily="50" charset="-128"/>
              </a:rPr>
              <a:t>月完成済 ●引渡し可能年月／即引渡可■ハーティストテラス大山田東　</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建築条件付宅地分譲</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概要●三重県桑名市筒尾</a:t>
            </a:r>
            <a:r>
              <a:rPr lang="en-US" altLang="ja-JP" sz="750" dirty="0">
                <a:solidFill>
                  <a:srgbClr val="000000"/>
                </a:solidFill>
                <a:latin typeface="游ゴシック" panose="020B0400000000000000" pitchFamily="50" charset="-128"/>
                <a:ea typeface="游ゴシック" panose="020B0400000000000000" pitchFamily="50" charset="-128"/>
              </a:rPr>
              <a:t>3</a:t>
            </a:r>
            <a:r>
              <a:rPr lang="ja-JP" altLang="en-US" sz="750" dirty="0">
                <a:solidFill>
                  <a:srgbClr val="000000"/>
                </a:solidFill>
                <a:latin typeface="游ゴシック" panose="020B0400000000000000" pitchFamily="50" charset="-128"/>
                <a:ea typeface="游ゴシック" panose="020B0400000000000000" pitchFamily="50" charset="-128"/>
              </a:rPr>
              <a:t>丁目</a:t>
            </a:r>
            <a:r>
              <a:rPr lang="en-US" altLang="ja-JP" sz="750" dirty="0">
                <a:solidFill>
                  <a:srgbClr val="000000"/>
                </a:solidFill>
                <a:latin typeface="游ゴシック" panose="020B0400000000000000" pitchFamily="50" charset="-128"/>
                <a:ea typeface="游ゴシック" panose="020B0400000000000000" pitchFamily="50" charset="-128"/>
              </a:rPr>
              <a:t>10</a:t>
            </a:r>
            <a:r>
              <a:rPr lang="ja-JP" altLang="en-US" sz="750" dirty="0">
                <a:solidFill>
                  <a:srgbClr val="000000"/>
                </a:solidFill>
                <a:latin typeface="游ゴシック" panose="020B0400000000000000" pitchFamily="50" charset="-128"/>
                <a:ea typeface="游ゴシック" panose="020B0400000000000000" pitchFamily="50" charset="-128"/>
              </a:rPr>
              <a:t>番</a:t>
            </a:r>
            <a:r>
              <a:rPr lang="en-US" altLang="ja-JP" sz="750" dirty="0">
                <a:solidFill>
                  <a:srgbClr val="000000"/>
                </a:solidFill>
                <a:latin typeface="游ゴシック" panose="020B0400000000000000" pitchFamily="50" charset="-128"/>
                <a:ea typeface="游ゴシック" panose="020B0400000000000000" pitchFamily="50" charset="-128"/>
              </a:rPr>
              <a:t>14</a:t>
            </a:r>
            <a:r>
              <a:rPr lang="ja-JP" altLang="en-US" sz="750" dirty="0">
                <a:solidFill>
                  <a:srgbClr val="000000"/>
                </a:solidFill>
                <a:latin typeface="游ゴシック" panose="020B0400000000000000" pitchFamily="50" charset="-128"/>
                <a:ea typeface="游ゴシック" panose="020B0400000000000000" pitchFamily="50" charset="-128"/>
              </a:rPr>
              <a:t>他●販売区画数／</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区画●土地面積／</a:t>
            </a:r>
            <a:r>
              <a:rPr lang="en-US" altLang="ja-JP" sz="750" dirty="0">
                <a:solidFill>
                  <a:srgbClr val="000000"/>
                </a:solidFill>
                <a:latin typeface="游ゴシック" panose="020B0400000000000000" pitchFamily="50" charset="-128"/>
                <a:ea typeface="游ゴシック" panose="020B0400000000000000" pitchFamily="50" charset="-128"/>
              </a:rPr>
              <a:t>185.22</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185.23</a:t>
            </a:r>
            <a:r>
              <a:rPr lang="ja-JP" altLang="en-US" sz="750" dirty="0">
                <a:solidFill>
                  <a:srgbClr val="000000"/>
                </a:solidFill>
                <a:latin typeface="游ゴシック" panose="020B0400000000000000" pitchFamily="50" charset="-128"/>
                <a:ea typeface="游ゴシック" panose="020B0400000000000000" pitchFamily="50" charset="-128"/>
              </a:rPr>
              <a:t>㎡●私道負担／なし●地目／宅地●建ぺい率／</a:t>
            </a:r>
            <a:r>
              <a:rPr lang="en-US" altLang="ja-JP" sz="750" dirty="0">
                <a:solidFill>
                  <a:srgbClr val="000000"/>
                </a:solidFill>
                <a:latin typeface="游ゴシック" panose="020B0400000000000000" pitchFamily="50" charset="-128"/>
                <a:ea typeface="游ゴシック" panose="020B0400000000000000" pitchFamily="50" charset="-128"/>
              </a:rPr>
              <a:t>50</a:t>
            </a:r>
            <a:r>
              <a:rPr lang="ja-JP" altLang="en-US" sz="750" dirty="0">
                <a:solidFill>
                  <a:srgbClr val="000000"/>
                </a:solidFill>
                <a:latin typeface="游ゴシック" panose="020B0400000000000000" pitchFamily="50" charset="-128"/>
                <a:ea typeface="游ゴシック" panose="020B0400000000000000" pitchFamily="50" charset="-128"/>
              </a:rPr>
              <a:t>％●容積率／</a:t>
            </a:r>
            <a:r>
              <a:rPr lang="en-US" altLang="ja-JP" sz="750" dirty="0">
                <a:solidFill>
                  <a:srgbClr val="000000"/>
                </a:solidFill>
                <a:latin typeface="游ゴシック" panose="020B0400000000000000" pitchFamily="50" charset="-128"/>
                <a:ea typeface="游ゴシック" panose="020B0400000000000000" pitchFamily="50" charset="-128"/>
              </a:rPr>
              <a:t>80</a:t>
            </a:r>
            <a:r>
              <a:rPr lang="ja-JP" altLang="en-US" sz="750" dirty="0">
                <a:solidFill>
                  <a:srgbClr val="000000"/>
                </a:solidFill>
                <a:latin typeface="游ゴシック" panose="020B0400000000000000" pitchFamily="50" charset="-128"/>
                <a:ea typeface="游ゴシック" panose="020B0400000000000000" pitchFamily="50" charset="-128"/>
              </a:rPr>
              <a:t>％●販売価格／</a:t>
            </a:r>
            <a:r>
              <a:rPr lang="en-US" altLang="ja-JP" sz="750" dirty="0">
                <a:solidFill>
                  <a:srgbClr val="000000"/>
                </a:solidFill>
                <a:latin typeface="游ゴシック" panose="020B0400000000000000" pitchFamily="50" charset="-128"/>
                <a:ea typeface="游ゴシック" panose="020B0400000000000000" pitchFamily="50" charset="-128"/>
              </a:rPr>
              <a:t>1,550</a:t>
            </a:r>
            <a:r>
              <a:rPr lang="ja-JP" altLang="en-US" sz="750" dirty="0">
                <a:solidFill>
                  <a:srgbClr val="000000"/>
                </a:solidFill>
                <a:latin typeface="游ゴシック" panose="020B0400000000000000" pitchFamily="50" charset="-128"/>
                <a:ea typeface="游ゴシック" panose="020B0400000000000000" pitchFamily="50" charset="-128"/>
              </a:rPr>
              <a:t>万円</a:t>
            </a:r>
            <a:endParaRPr lang="en-US" altLang="ja-JP" sz="750" dirty="0">
              <a:solidFill>
                <a:srgbClr val="000000"/>
              </a:solidFill>
              <a:latin typeface="游ゴシック" panose="020B0400000000000000" pitchFamily="50" charset="-128"/>
              <a:ea typeface="游ゴシック" panose="020B0400000000000000" pitchFamily="50" charset="-128"/>
            </a:endParaRPr>
          </a:p>
          <a:p>
            <a:r>
              <a:rPr lang="ja-JP" altLang="en-US" sz="750" dirty="0">
                <a:solidFill>
                  <a:srgbClr val="000000"/>
                </a:solidFill>
                <a:latin typeface="游ゴシック" panose="020B0400000000000000" pitchFamily="50" charset="-128"/>
                <a:ea typeface="游ゴシック" panose="020B0400000000000000" pitchFamily="50" charset="-128"/>
              </a:rPr>
              <a:t>建築条件付宅地とは／この土地は、土地売買契約締結後</a:t>
            </a:r>
            <a:r>
              <a:rPr lang="en-US" altLang="ja-JP" sz="750" dirty="0">
                <a:solidFill>
                  <a:srgbClr val="000000"/>
                </a:solidFill>
                <a:latin typeface="游ゴシック" panose="020B0400000000000000" pitchFamily="50" charset="-128"/>
                <a:ea typeface="游ゴシック" panose="020B0400000000000000" pitchFamily="50" charset="-128"/>
              </a:rPr>
              <a:t>3</a:t>
            </a:r>
            <a:r>
              <a:rPr lang="ja-JP" altLang="en-US" sz="750" dirty="0">
                <a:solidFill>
                  <a:srgbClr val="000000"/>
                </a:solidFill>
                <a:latin typeface="游ゴシック" panose="020B0400000000000000" pitchFamily="50" charset="-128"/>
                <a:ea typeface="游ゴシック" panose="020B0400000000000000" pitchFamily="50" charset="-128"/>
              </a:rPr>
              <a:t>か月以内に大和ハウス工業株式会社と住宅の建築請負契約を締結していただくことを条件として販売いたします。この期間に住宅を建築しないことが確定したとき、または住宅の建築請負契約が成立しなかった場合は、土地売買契約は白紙となり、受領した金銭は全額無利息でお返しいたします。</a:t>
            </a:r>
            <a:endParaRPr lang="en-US" altLang="ja-JP" sz="750" dirty="0">
              <a:solidFill>
                <a:srgbClr val="000000"/>
              </a:solidFill>
              <a:latin typeface="游ゴシック" panose="020B0400000000000000" pitchFamily="50" charset="-128"/>
              <a:ea typeface="游ゴシック" panose="020B0400000000000000" pitchFamily="50" charset="-128"/>
            </a:endParaRPr>
          </a:p>
          <a:p>
            <a:endParaRPr lang="en-US" altLang="ja-JP" sz="750" dirty="0">
              <a:solidFill>
                <a:srgbClr val="000000"/>
              </a:solidFill>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1F8FF705-729F-D175-D8AE-4EC5F4A59681}"/>
              </a:ext>
            </a:extLst>
          </p:cNvPr>
          <p:cNvSpPr txBox="1"/>
          <p:nvPr/>
        </p:nvSpPr>
        <p:spPr>
          <a:xfrm>
            <a:off x="716420" y="1875797"/>
            <a:ext cx="14325274" cy="553998"/>
          </a:xfrm>
          <a:prstGeom prst="rect">
            <a:avLst/>
          </a:prstGeom>
          <a:noFill/>
        </p:spPr>
        <p:txBody>
          <a:bodyPr wrap="square" rtlCol="0">
            <a:spAutoFit/>
          </a:bodyPr>
          <a:lstStyle/>
          <a:p>
            <a:r>
              <a:rPr lang="ja-JP" altLang="en-US" sz="750" dirty="0"/>
              <a:t>■セキュレア羽津町 全体物件概要●交通／近鉄名古屋線「霞ヶ浦」駅徒歩</a:t>
            </a:r>
            <a:r>
              <a:rPr lang="en-US" altLang="ja-JP" sz="750" dirty="0"/>
              <a:t>7</a:t>
            </a:r>
            <a:r>
              <a:rPr lang="ja-JP" altLang="en-US" sz="750" dirty="0"/>
              <a:t>分、近鉄名古屋線「阿倉川」駅まで徒歩</a:t>
            </a:r>
            <a:r>
              <a:rPr lang="en-US" altLang="ja-JP" sz="750" dirty="0"/>
              <a:t>10</a:t>
            </a:r>
            <a:r>
              <a:rPr lang="ja-JP" altLang="en-US" sz="750" dirty="0"/>
              <a:t>分～</a:t>
            </a:r>
            <a:r>
              <a:rPr lang="en-US" altLang="ja-JP" sz="750" dirty="0"/>
              <a:t>11</a:t>
            </a:r>
            <a:r>
              <a:rPr lang="ja-JP" altLang="en-US" sz="750" dirty="0"/>
              <a:t>分●総戸数／</a:t>
            </a:r>
            <a:r>
              <a:rPr lang="en-US" altLang="ja-JP" sz="750" dirty="0"/>
              <a:t>2</a:t>
            </a:r>
            <a:r>
              <a:rPr lang="ja-JP" altLang="en-US" sz="750" dirty="0"/>
              <a:t>戸●用途地域／第一種住居地域●道路／</a:t>
            </a:r>
            <a:r>
              <a:rPr lang="en-US" altLang="ja-JP" sz="750" dirty="0"/>
              <a:t>4</a:t>
            </a:r>
            <a:r>
              <a:rPr lang="ja-JP" altLang="en-US" sz="750" dirty="0"/>
              <a:t>ｍ</a:t>
            </a:r>
            <a:r>
              <a:rPr lang="en-US" altLang="ja-JP" sz="750" dirty="0"/>
              <a:t>(</a:t>
            </a:r>
            <a:r>
              <a:rPr lang="ja-JP" altLang="en-US" sz="750" dirty="0"/>
              <a:t>アスファルト舗装</a:t>
            </a:r>
            <a:r>
              <a:rPr lang="en-US" altLang="ja-JP" sz="750" dirty="0"/>
              <a:t>)</a:t>
            </a:r>
            <a:r>
              <a:rPr lang="ja-JP" altLang="en-US" sz="750" dirty="0"/>
              <a:t>●私道負担／なし●設備／電気：中部電力ミライズ</a:t>
            </a:r>
            <a:r>
              <a:rPr lang="en-US" altLang="ja-JP" sz="750" dirty="0"/>
              <a:t>(</a:t>
            </a:r>
            <a:r>
              <a:rPr lang="ja-JP" altLang="en-US" sz="750" dirty="0"/>
              <a:t>他の小売電気事業者の選択も可能です</a:t>
            </a:r>
            <a:r>
              <a:rPr lang="en-US" altLang="ja-JP" sz="750" dirty="0"/>
              <a:t>)</a:t>
            </a:r>
            <a:r>
              <a:rPr lang="ja-JP" altLang="en-US" sz="750" dirty="0"/>
              <a:t>、ガス：都市ガス、水道：市営水道、下水：公共下水道●取引態様／売主：大和ハウス工業株式会社</a:t>
            </a:r>
            <a:endParaRPr lang="en-US" altLang="ja-JP" sz="750" dirty="0"/>
          </a:p>
          <a:p>
            <a:r>
              <a:rPr lang="ja-JP" altLang="en-US" sz="750" dirty="0"/>
              <a:t>■セキュレア羽津町 分譲住宅概要●所在地／三重県四日市市羽津町</a:t>
            </a:r>
            <a:r>
              <a:rPr lang="en-US" altLang="ja-JP" sz="750" dirty="0"/>
              <a:t>2958</a:t>
            </a:r>
            <a:r>
              <a:rPr lang="ja-JP" altLang="en-US" sz="750" dirty="0"/>
              <a:t>番</a:t>
            </a:r>
            <a:r>
              <a:rPr lang="en-US" altLang="ja-JP" sz="750" dirty="0"/>
              <a:t>1</a:t>
            </a:r>
            <a:r>
              <a:rPr lang="ja-JP" altLang="en-US" sz="750" dirty="0"/>
              <a:t>他●販売戸数／</a:t>
            </a:r>
            <a:r>
              <a:rPr lang="en-US" altLang="ja-JP" sz="750" dirty="0"/>
              <a:t>2</a:t>
            </a:r>
            <a:r>
              <a:rPr lang="ja-JP" altLang="en-US" sz="750" dirty="0"/>
              <a:t>戸●敷地面積／</a:t>
            </a:r>
            <a:r>
              <a:rPr lang="en-US" altLang="ja-JP" sz="750" dirty="0"/>
              <a:t>179.49</a:t>
            </a:r>
            <a:r>
              <a:rPr lang="ja-JP" altLang="en-US" sz="750" dirty="0"/>
              <a:t>㎡</a:t>
            </a:r>
            <a:r>
              <a:rPr lang="en-US" altLang="ja-JP" sz="750" dirty="0"/>
              <a:t>(1</a:t>
            </a:r>
            <a:r>
              <a:rPr lang="ja-JP" altLang="en-US" sz="750" dirty="0"/>
              <a:t>号地</a:t>
            </a:r>
            <a:r>
              <a:rPr lang="en-US" altLang="ja-JP" sz="750" dirty="0"/>
              <a:t>)</a:t>
            </a:r>
            <a:r>
              <a:rPr lang="ja-JP" altLang="en-US" sz="750" dirty="0"/>
              <a:t>、</a:t>
            </a:r>
            <a:r>
              <a:rPr lang="en-US" altLang="ja-JP" sz="750" dirty="0"/>
              <a:t>180.84</a:t>
            </a:r>
            <a:r>
              <a:rPr lang="ja-JP" altLang="en-US" sz="750" dirty="0"/>
              <a:t>㎡</a:t>
            </a:r>
            <a:r>
              <a:rPr lang="en-US" altLang="ja-JP" sz="750" dirty="0"/>
              <a:t>(2</a:t>
            </a:r>
            <a:r>
              <a:rPr lang="ja-JP" altLang="en-US" sz="750" dirty="0"/>
              <a:t>号地</a:t>
            </a:r>
            <a:r>
              <a:rPr lang="en-US" altLang="ja-JP" sz="750" dirty="0"/>
              <a:t>)</a:t>
            </a:r>
            <a:r>
              <a:rPr lang="ja-JP" altLang="en-US" sz="750" dirty="0"/>
              <a:t>●建物面積／</a:t>
            </a:r>
            <a:r>
              <a:rPr lang="en-US" altLang="ja-JP" sz="750" dirty="0"/>
              <a:t>122.86</a:t>
            </a:r>
            <a:r>
              <a:rPr lang="ja-JP" altLang="en-US" sz="750" dirty="0"/>
              <a:t>㎡</a:t>
            </a:r>
            <a:r>
              <a:rPr lang="en-US" altLang="ja-JP" sz="750" dirty="0"/>
              <a:t>(1</a:t>
            </a:r>
            <a:r>
              <a:rPr lang="ja-JP" altLang="en-US" sz="750" dirty="0"/>
              <a:t>、</a:t>
            </a:r>
            <a:r>
              <a:rPr lang="en-US" altLang="ja-JP" sz="750" dirty="0"/>
              <a:t>2</a:t>
            </a:r>
            <a:r>
              <a:rPr lang="ja-JP" altLang="en-US" sz="750" dirty="0"/>
              <a:t>号地</a:t>
            </a:r>
            <a:r>
              <a:rPr lang="en-US" altLang="ja-JP" sz="750" dirty="0"/>
              <a:t>)</a:t>
            </a:r>
            <a:r>
              <a:rPr lang="ja-JP" altLang="en-US" sz="750" dirty="0"/>
              <a:t>●販売価格</a:t>
            </a:r>
            <a:r>
              <a:rPr lang="en-US" altLang="ja-JP" sz="750" dirty="0"/>
              <a:t>(</a:t>
            </a:r>
            <a:r>
              <a:rPr lang="ja-JP" altLang="en-US" sz="750" dirty="0"/>
              <a:t>税込</a:t>
            </a:r>
            <a:r>
              <a:rPr lang="en-US" altLang="ja-JP" sz="750" dirty="0"/>
              <a:t>)</a:t>
            </a:r>
            <a:r>
              <a:rPr lang="ja-JP" altLang="en-US" sz="750" dirty="0"/>
              <a:t>／</a:t>
            </a:r>
            <a:r>
              <a:rPr lang="en-US" altLang="ja-JP" sz="750" dirty="0"/>
              <a:t>4,690</a:t>
            </a:r>
            <a:r>
              <a:rPr lang="ja-JP" altLang="en-US" sz="750" dirty="0"/>
              <a:t>万円～</a:t>
            </a:r>
            <a:r>
              <a:rPr lang="en-US" altLang="ja-JP" sz="750" dirty="0"/>
              <a:t>4,790</a:t>
            </a:r>
            <a:r>
              <a:rPr lang="ja-JP" altLang="en-US" sz="750" dirty="0"/>
              <a:t>万円●建物構造／軽量鉄骨</a:t>
            </a:r>
            <a:r>
              <a:rPr lang="en-US" altLang="ja-JP" sz="750" dirty="0"/>
              <a:t>2</a:t>
            </a:r>
            <a:r>
              <a:rPr lang="ja-JP" altLang="en-US" sz="750" dirty="0"/>
              <a:t>階建</a:t>
            </a:r>
            <a:r>
              <a:rPr lang="en-US" altLang="ja-JP" sz="750" dirty="0"/>
              <a:t>(2</a:t>
            </a:r>
            <a:r>
              <a:rPr lang="ja-JP" altLang="en-US" sz="750" dirty="0"/>
              <a:t>戸</a:t>
            </a:r>
            <a:r>
              <a:rPr lang="en-US" altLang="ja-JP" sz="750" dirty="0"/>
              <a:t>)</a:t>
            </a:r>
            <a:r>
              <a:rPr lang="ja-JP" altLang="en-US" sz="750" dirty="0"/>
              <a:t>●建築確認番号／第</a:t>
            </a:r>
            <a:r>
              <a:rPr lang="en-US" altLang="ja-JP" sz="750" dirty="0"/>
              <a:t>24WHEC</a:t>
            </a:r>
            <a:r>
              <a:rPr lang="ja-JP" altLang="en-US" sz="750" dirty="0"/>
              <a:t>確建三</a:t>
            </a:r>
            <a:r>
              <a:rPr lang="en-US" altLang="ja-JP" sz="750" dirty="0"/>
              <a:t>00115</a:t>
            </a:r>
            <a:r>
              <a:rPr lang="ja-JP" altLang="en-US" sz="750" dirty="0"/>
              <a:t>号他●建物完成年月／</a:t>
            </a:r>
            <a:r>
              <a:rPr lang="en-US" altLang="ja-JP" sz="750" dirty="0"/>
              <a:t>2024</a:t>
            </a:r>
            <a:r>
              <a:rPr lang="ja-JP" altLang="en-US" sz="750" dirty="0"/>
              <a:t>年</a:t>
            </a:r>
            <a:r>
              <a:rPr lang="en-US" altLang="ja-JP" sz="750" dirty="0"/>
              <a:t>7</a:t>
            </a:r>
            <a:r>
              <a:rPr lang="ja-JP" altLang="en-US" sz="750" dirty="0"/>
              <a:t>月完成済</a:t>
            </a:r>
            <a:r>
              <a:rPr lang="en-US" altLang="ja-JP" sz="750" dirty="0"/>
              <a:t>(2</a:t>
            </a:r>
            <a:r>
              <a:rPr lang="ja-JP" altLang="en-US" sz="750" dirty="0"/>
              <a:t>戸</a:t>
            </a:r>
            <a:r>
              <a:rPr lang="en-US" altLang="ja-JP" sz="750" dirty="0"/>
              <a:t>)</a:t>
            </a:r>
            <a:r>
              <a:rPr lang="ja-JP" altLang="en-US" sz="750" dirty="0"/>
              <a:t>●</a:t>
            </a:r>
            <a:r>
              <a:rPr lang="ja-JP" altLang="en-US" sz="750" dirty="0">
                <a:solidFill>
                  <a:srgbClr val="000000"/>
                </a:solidFill>
                <a:latin typeface="游ゴシック" panose="020B0400000000000000" pitchFamily="50" charset="-128"/>
                <a:ea typeface="游ゴシック" panose="020B0400000000000000" pitchFamily="50" charset="-128"/>
              </a:rPr>
              <a:t>引渡し</a:t>
            </a:r>
            <a:r>
              <a:rPr lang="ja-JP" altLang="en-US" sz="750" dirty="0"/>
              <a:t>可能年月／即引渡可</a:t>
            </a:r>
          </a:p>
        </p:txBody>
      </p:sp>
      <p:sp>
        <p:nvSpPr>
          <p:cNvPr id="46" name="テキスト ボックス 45">
            <a:extLst>
              <a:ext uri="{FF2B5EF4-FFF2-40B4-BE49-F238E27FC236}">
                <a16:creationId xmlns:a16="http://schemas.microsoft.com/office/drawing/2014/main" id="{A888C9B7-C614-1B63-5B93-5F0C8642E28E}"/>
              </a:ext>
            </a:extLst>
          </p:cNvPr>
          <p:cNvSpPr txBox="1"/>
          <p:nvPr/>
        </p:nvSpPr>
        <p:spPr>
          <a:xfrm>
            <a:off x="726985" y="7608023"/>
            <a:ext cx="14357777" cy="561692"/>
          </a:xfrm>
          <a:prstGeom prst="rect">
            <a:avLst/>
          </a:prstGeom>
          <a:noFill/>
        </p:spPr>
        <p:txBody>
          <a:bodyPr wrap="square" rtlCol="0">
            <a:spAutoFit/>
          </a:bodyPr>
          <a:lstStyle/>
          <a:p>
            <a:r>
              <a:rPr lang="ja-JP" altLang="en-US" sz="750" dirty="0"/>
              <a:t>■セキュレア久居野村町</a:t>
            </a:r>
            <a:r>
              <a:rPr lang="en-US" altLang="ja-JP" sz="750" dirty="0"/>
              <a:t>Ⅲ</a:t>
            </a:r>
            <a:r>
              <a:rPr lang="ja-JP" altLang="en-US" sz="750" dirty="0"/>
              <a:t> 全体物件概要●交通／近鉄名古屋線「久居」駅まで津市コミュニティバス約</a:t>
            </a:r>
            <a:r>
              <a:rPr lang="en-US" altLang="ja-JP" sz="750" dirty="0"/>
              <a:t>4</a:t>
            </a:r>
            <a:r>
              <a:rPr lang="ja-JP" altLang="en-US" sz="750" dirty="0"/>
              <a:t>分</a:t>
            </a:r>
            <a:r>
              <a:rPr lang="en-US" altLang="ja-JP" sz="750" dirty="0"/>
              <a:t>(</a:t>
            </a:r>
            <a:r>
              <a:rPr lang="ja-JP" altLang="en-US" sz="750" dirty="0"/>
              <a:t>徒歩</a:t>
            </a:r>
            <a:r>
              <a:rPr lang="en-US" altLang="ja-JP" sz="750" dirty="0"/>
              <a:t>4</a:t>
            </a:r>
            <a:r>
              <a:rPr lang="ja-JP" altLang="en-US" sz="750" dirty="0"/>
              <a:t>分の「市営野村団地」バス停乗車</a:t>
            </a:r>
            <a:r>
              <a:rPr lang="en-US" altLang="ja-JP" sz="750" dirty="0"/>
              <a:t>)</a:t>
            </a:r>
            <a:r>
              <a:rPr lang="ja-JP" altLang="en-US" sz="750" dirty="0"/>
              <a:t>●総戸数／</a:t>
            </a:r>
            <a:r>
              <a:rPr lang="en-US" altLang="ja-JP" sz="750" dirty="0"/>
              <a:t>3</a:t>
            </a:r>
            <a:r>
              <a:rPr lang="ja-JP" altLang="en-US" sz="750" dirty="0"/>
              <a:t>戸●用途地域／第一種住居専用地域●道路の幅員／</a:t>
            </a:r>
            <a:r>
              <a:rPr lang="en-US" altLang="ja-JP" sz="750" dirty="0"/>
              <a:t>5.5</a:t>
            </a:r>
            <a:r>
              <a:rPr lang="ja-JP" altLang="en-US" sz="750" dirty="0"/>
              <a:t>ｍ</a:t>
            </a:r>
            <a:r>
              <a:rPr lang="en-US" altLang="ja-JP" sz="750" dirty="0"/>
              <a:t>(</a:t>
            </a:r>
            <a:r>
              <a:rPr lang="ja-JP" altLang="en-US" sz="750" dirty="0"/>
              <a:t>アスファルト舗装</a:t>
            </a:r>
            <a:r>
              <a:rPr lang="en-US" altLang="ja-JP" sz="750" dirty="0"/>
              <a:t>)</a:t>
            </a:r>
            <a:r>
              <a:rPr lang="ja-JP" altLang="en-US" sz="750" dirty="0"/>
              <a:t>●私道負担／なし●設備等の概要／電気：中部電力ミライズ</a:t>
            </a:r>
            <a:r>
              <a:rPr lang="en-US" altLang="ja-JP" sz="750" dirty="0"/>
              <a:t>(</a:t>
            </a:r>
            <a:r>
              <a:rPr lang="ja-JP" altLang="en-US" sz="750" dirty="0"/>
              <a:t>他の小売業者の選択も可能です</a:t>
            </a:r>
            <a:r>
              <a:rPr lang="en-US" altLang="ja-JP" sz="750" dirty="0"/>
              <a:t>)</a:t>
            </a:r>
            <a:r>
              <a:rPr lang="ja-JP" altLang="en-US" sz="750" dirty="0"/>
              <a:t>、ガス：オール電化の為なし、水道：市営水道、下水道：公共下水道●取引態様／売主：大和ハウス工業株式会社</a:t>
            </a:r>
            <a:endParaRPr lang="en-US" altLang="ja-JP" sz="750" dirty="0"/>
          </a:p>
          <a:p>
            <a:r>
              <a:rPr lang="ja-JP" altLang="en-US" sz="750" dirty="0"/>
              <a:t>■セキュレア久居野村町</a:t>
            </a:r>
            <a:r>
              <a:rPr lang="en-US" altLang="ja-JP" sz="750" dirty="0"/>
              <a:t>Ⅲ</a:t>
            </a:r>
            <a:r>
              <a:rPr lang="ja-JP" altLang="en-US" sz="750" dirty="0"/>
              <a:t> 分譲住宅概要●所在地／三重県津市久居野村町字小膳田</a:t>
            </a:r>
            <a:r>
              <a:rPr lang="en-US" altLang="ja-JP" sz="750" dirty="0"/>
              <a:t>702-13</a:t>
            </a:r>
            <a:r>
              <a:rPr lang="ja-JP" altLang="en-US" sz="750" dirty="0"/>
              <a:t>他●販売戸数／</a:t>
            </a:r>
            <a:r>
              <a:rPr lang="en-US" altLang="ja-JP" sz="750" dirty="0"/>
              <a:t>2</a:t>
            </a:r>
            <a:r>
              <a:rPr lang="ja-JP" altLang="en-US" sz="750" dirty="0"/>
              <a:t>戸●敷地面積／</a:t>
            </a:r>
            <a:r>
              <a:rPr lang="en-US" altLang="ja-JP" sz="750" dirty="0"/>
              <a:t>161.28</a:t>
            </a:r>
            <a:r>
              <a:rPr lang="ja-JP" altLang="en-US" sz="750" dirty="0"/>
              <a:t>㎡</a:t>
            </a:r>
            <a:r>
              <a:rPr lang="en-US" altLang="ja-JP" sz="750" dirty="0"/>
              <a:t>(1</a:t>
            </a:r>
            <a:r>
              <a:rPr lang="ja-JP" altLang="en-US" sz="750" dirty="0"/>
              <a:t>号地</a:t>
            </a:r>
            <a:r>
              <a:rPr lang="en-US" altLang="ja-JP" sz="750" dirty="0"/>
              <a:t>)</a:t>
            </a:r>
            <a:r>
              <a:rPr lang="ja-JP" altLang="en-US" sz="750" dirty="0"/>
              <a:t>、</a:t>
            </a:r>
            <a:r>
              <a:rPr lang="en-US" altLang="ja-JP" sz="800" b="0" i="0" dirty="0">
                <a:solidFill>
                  <a:srgbClr val="333333"/>
                </a:solidFill>
                <a:effectLst/>
                <a:latin typeface="Noto Sans JP"/>
              </a:rPr>
              <a:t>161.33</a:t>
            </a:r>
            <a:r>
              <a:rPr lang="ja-JP" altLang="en-US" sz="750" dirty="0"/>
              <a:t>㎡</a:t>
            </a:r>
            <a:r>
              <a:rPr lang="en-US" altLang="ja-JP" sz="750" dirty="0"/>
              <a:t>(2</a:t>
            </a:r>
            <a:r>
              <a:rPr lang="ja-JP" altLang="en-US" sz="750" dirty="0"/>
              <a:t>号地</a:t>
            </a:r>
            <a:r>
              <a:rPr lang="en-US" altLang="ja-JP" sz="750" dirty="0"/>
              <a:t>)</a:t>
            </a:r>
            <a:r>
              <a:rPr lang="ja-JP" altLang="en-US" sz="750" dirty="0"/>
              <a:t>●建物面積／</a:t>
            </a:r>
            <a:r>
              <a:rPr lang="en-US" altLang="ja-JP" sz="750" dirty="0"/>
              <a:t>92.73</a:t>
            </a:r>
            <a:r>
              <a:rPr lang="ja-JP" altLang="en-US" sz="750" dirty="0"/>
              <a:t>㎡</a:t>
            </a:r>
            <a:r>
              <a:rPr lang="en-US" altLang="ja-JP" sz="750" dirty="0"/>
              <a:t>(1</a:t>
            </a:r>
            <a:r>
              <a:rPr lang="ja-JP" altLang="en-US" sz="750" dirty="0"/>
              <a:t>号地</a:t>
            </a:r>
            <a:r>
              <a:rPr lang="en-US" altLang="ja-JP" sz="750" dirty="0"/>
              <a:t>)</a:t>
            </a:r>
            <a:r>
              <a:rPr lang="ja-JP" altLang="en-US" sz="750" dirty="0"/>
              <a:t>、</a:t>
            </a:r>
            <a:r>
              <a:rPr lang="en-US" altLang="ja-JP" sz="800" b="0" i="0" dirty="0">
                <a:solidFill>
                  <a:srgbClr val="333333"/>
                </a:solidFill>
                <a:effectLst/>
                <a:latin typeface="Noto Sans JP"/>
              </a:rPr>
              <a:t> 104.34 </a:t>
            </a:r>
            <a:r>
              <a:rPr lang="ja-JP" altLang="en-US" sz="750" dirty="0"/>
              <a:t>㎡</a:t>
            </a:r>
            <a:r>
              <a:rPr lang="en-US" altLang="ja-JP" sz="750" dirty="0"/>
              <a:t>(2</a:t>
            </a:r>
            <a:r>
              <a:rPr lang="ja-JP" altLang="en-US" sz="750" dirty="0"/>
              <a:t>号地</a:t>
            </a:r>
            <a:r>
              <a:rPr lang="en-US" altLang="ja-JP" sz="750" dirty="0"/>
              <a:t>)</a:t>
            </a:r>
            <a:r>
              <a:rPr lang="ja-JP" altLang="en-US" sz="750" dirty="0"/>
              <a:t>●販売価格</a:t>
            </a:r>
            <a:r>
              <a:rPr lang="en-US" altLang="ja-JP" sz="750" dirty="0"/>
              <a:t>(</a:t>
            </a:r>
            <a:r>
              <a:rPr lang="ja-JP" altLang="en-US" sz="750" dirty="0"/>
              <a:t>税込</a:t>
            </a:r>
            <a:r>
              <a:rPr lang="en-US" altLang="ja-JP" sz="750" dirty="0"/>
              <a:t>)</a:t>
            </a:r>
            <a:r>
              <a:rPr lang="ja-JP" altLang="en-US" sz="750" dirty="0"/>
              <a:t>／</a:t>
            </a:r>
            <a:r>
              <a:rPr lang="en-US" altLang="ja-JP" sz="750" dirty="0"/>
              <a:t>3,980</a:t>
            </a:r>
            <a:r>
              <a:rPr lang="ja-JP" altLang="en-US" sz="750" dirty="0"/>
              <a:t>万円</a:t>
            </a:r>
            <a:r>
              <a:rPr lang="en-US" altLang="ja-JP" sz="750" dirty="0"/>
              <a:t>(1</a:t>
            </a:r>
            <a:r>
              <a:rPr lang="ja-JP" altLang="en-US" sz="750" dirty="0"/>
              <a:t>号地</a:t>
            </a:r>
            <a:r>
              <a:rPr lang="en-US" altLang="ja-JP" sz="750" dirty="0"/>
              <a:t>)</a:t>
            </a:r>
            <a:r>
              <a:rPr lang="ja-JP" altLang="en-US" sz="750" dirty="0"/>
              <a:t>、</a:t>
            </a:r>
            <a:r>
              <a:rPr lang="en-US" altLang="ja-JP" sz="750" dirty="0"/>
              <a:t>4,380</a:t>
            </a:r>
            <a:r>
              <a:rPr lang="ja-JP" altLang="en-US" sz="750" dirty="0"/>
              <a:t>万円</a:t>
            </a:r>
            <a:r>
              <a:rPr lang="en-US" altLang="ja-JP" sz="750" dirty="0"/>
              <a:t>(2</a:t>
            </a:r>
            <a:r>
              <a:rPr lang="ja-JP" altLang="en-US" sz="750" dirty="0"/>
              <a:t>号地</a:t>
            </a:r>
            <a:r>
              <a:rPr lang="en-US" altLang="ja-JP" sz="750" dirty="0"/>
              <a:t>)</a:t>
            </a:r>
            <a:r>
              <a:rPr lang="ja-JP" altLang="en-US" sz="750" dirty="0"/>
              <a:t>●建物構造／木造</a:t>
            </a:r>
            <a:r>
              <a:rPr lang="en-US" altLang="ja-JP" sz="750" dirty="0"/>
              <a:t>2</a:t>
            </a:r>
            <a:r>
              <a:rPr lang="ja-JP" altLang="en-US" sz="750" dirty="0"/>
              <a:t>階建</a:t>
            </a:r>
            <a:r>
              <a:rPr lang="en-US" altLang="ja-JP" sz="750" dirty="0"/>
              <a:t>(2</a:t>
            </a:r>
            <a:r>
              <a:rPr lang="ja-JP" altLang="en-US" sz="750" dirty="0"/>
              <a:t>戸</a:t>
            </a:r>
            <a:r>
              <a:rPr lang="en-US" altLang="ja-JP" sz="750" dirty="0"/>
              <a:t>)</a:t>
            </a:r>
            <a:r>
              <a:rPr lang="ja-JP" altLang="en-US" sz="750" dirty="0"/>
              <a:t>●建築確認番号／第</a:t>
            </a:r>
            <a:r>
              <a:rPr lang="en-US" altLang="ja-JP" sz="750" dirty="0"/>
              <a:t>ERI-24005015</a:t>
            </a:r>
            <a:r>
              <a:rPr lang="ja-JP" altLang="en-US" sz="750" dirty="0"/>
              <a:t>号他●建物完成年月／</a:t>
            </a:r>
            <a:r>
              <a:rPr lang="en-US" altLang="ja-JP" sz="750" dirty="0"/>
              <a:t>2024</a:t>
            </a:r>
            <a:r>
              <a:rPr lang="ja-JP" altLang="en-US" sz="750" dirty="0"/>
              <a:t>年</a:t>
            </a:r>
            <a:r>
              <a:rPr lang="en-US" altLang="ja-JP" sz="750" dirty="0"/>
              <a:t>7</a:t>
            </a:r>
            <a:r>
              <a:rPr lang="ja-JP" altLang="en-US" sz="750" dirty="0"/>
              <a:t>月完成済</a:t>
            </a:r>
            <a:r>
              <a:rPr lang="en-US" altLang="ja-JP" sz="750" dirty="0"/>
              <a:t>(2</a:t>
            </a:r>
            <a:r>
              <a:rPr lang="ja-JP" altLang="en-US" sz="750" dirty="0"/>
              <a:t>戸</a:t>
            </a:r>
            <a:r>
              <a:rPr lang="en-US" altLang="ja-JP" sz="750" dirty="0"/>
              <a:t>)</a:t>
            </a:r>
            <a:r>
              <a:rPr lang="ja-JP" altLang="en-US" sz="750" dirty="0"/>
              <a:t>●</a:t>
            </a:r>
            <a:r>
              <a:rPr lang="ja-JP" altLang="en-US" sz="750" dirty="0">
                <a:solidFill>
                  <a:srgbClr val="000000"/>
                </a:solidFill>
                <a:latin typeface="游ゴシック" panose="020B0400000000000000" pitchFamily="50" charset="-128"/>
                <a:ea typeface="游ゴシック" panose="020B0400000000000000" pitchFamily="50" charset="-128"/>
              </a:rPr>
              <a:t>引渡し</a:t>
            </a:r>
            <a:r>
              <a:rPr lang="ja-JP" altLang="en-US" sz="750" dirty="0"/>
              <a:t>可能年月／即引渡可</a:t>
            </a:r>
            <a:r>
              <a:rPr lang="en-US" altLang="ja-JP" sz="750" dirty="0"/>
              <a:t>(2</a:t>
            </a:r>
            <a:r>
              <a:rPr lang="ja-JP" altLang="en-US" sz="750" dirty="0"/>
              <a:t>戸</a:t>
            </a:r>
            <a:r>
              <a:rPr lang="en-US" altLang="ja-JP" sz="750" dirty="0"/>
              <a:t>)</a:t>
            </a:r>
            <a:r>
              <a:rPr lang="ja-JP" altLang="en-US" sz="750" dirty="0"/>
              <a:t>　</a:t>
            </a:r>
            <a:r>
              <a:rPr lang="en-US" altLang="ja-JP" sz="750" dirty="0"/>
              <a:t>【</a:t>
            </a:r>
            <a:r>
              <a:rPr lang="ja-JP" altLang="en-US" sz="750" dirty="0"/>
              <a:t>お詫びと訂正</a:t>
            </a:r>
            <a:r>
              <a:rPr lang="en-US" altLang="ja-JP" sz="750" dirty="0"/>
              <a:t>】</a:t>
            </a:r>
            <a:r>
              <a:rPr lang="ja-JP" altLang="en-US" sz="750" dirty="0"/>
              <a:t>令和</a:t>
            </a:r>
            <a:r>
              <a:rPr lang="en-US" altLang="ja-JP" sz="750" dirty="0"/>
              <a:t>7</a:t>
            </a:r>
            <a:r>
              <a:rPr lang="ja-JP" altLang="en-US" sz="750" dirty="0"/>
              <a:t>年</a:t>
            </a:r>
            <a:r>
              <a:rPr lang="en-US" altLang="ja-JP" sz="750" dirty="0"/>
              <a:t>2</a:t>
            </a:r>
            <a:r>
              <a:rPr lang="ja-JP" altLang="en-US" sz="750" dirty="0"/>
              <a:t>月に実施した広告において用途地域を第一種低層住居専用地域と表示しておりましたが、第一種住居地域の誤りでした。お詫びと共に訂正いたします。</a:t>
            </a:r>
          </a:p>
        </p:txBody>
      </p:sp>
      <p:sp>
        <p:nvSpPr>
          <p:cNvPr id="47" name="テキスト ボックス 46">
            <a:extLst>
              <a:ext uri="{FF2B5EF4-FFF2-40B4-BE49-F238E27FC236}">
                <a16:creationId xmlns:a16="http://schemas.microsoft.com/office/drawing/2014/main" id="{6A14D708-8550-292E-B137-038B4D6CD625}"/>
              </a:ext>
            </a:extLst>
          </p:cNvPr>
          <p:cNvSpPr txBox="1"/>
          <p:nvPr/>
        </p:nvSpPr>
        <p:spPr>
          <a:xfrm>
            <a:off x="718658" y="2415763"/>
            <a:ext cx="14348272" cy="553998"/>
          </a:xfrm>
          <a:prstGeom prst="rect">
            <a:avLst/>
          </a:prstGeom>
          <a:noFill/>
        </p:spPr>
        <p:txBody>
          <a:bodyPr wrap="square" rtlCol="0">
            <a:spAutoFit/>
          </a:bodyPr>
          <a:lstStyle/>
          <a:p>
            <a:r>
              <a:rPr kumimoji="1" lang="ja-JP" altLang="en-US" sz="750" dirty="0"/>
              <a:t>■セキュレア川原町駅 全体物件概要●交通／近鉄名古屋線「川原町」駅まで徒歩</a:t>
            </a:r>
            <a:r>
              <a:rPr kumimoji="1" lang="en-US" altLang="ja-JP" sz="750" dirty="0"/>
              <a:t>3</a:t>
            </a:r>
            <a:r>
              <a:rPr kumimoji="1" lang="ja-JP" altLang="en-US" sz="750" dirty="0"/>
              <a:t>分～</a:t>
            </a:r>
            <a:r>
              <a:rPr kumimoji="1" lang="en-US" altLang="ja-JP" sz="750" dirty="0"/>
              <a:t>4</a:t>
            </a:r>
            <a:r>
              <a:rPr kumimoji="1" lang="ja-JP" altLang="en-US" sz="750" dirty="0"/>
              <a:t>分</a:t>
            </a:r>
            <a:r>
              <a:rPr lang="ja-JP" altLang="en-US" sz="750" b="0" i="0" dirty="0">
                <a:solidFill>
                  <a:srgbClr val="383434"/>
                </a:solidFill>
                <a:effectLst/>
                <a:latin typeface="Noto Sans JP"/>
              </a:rPr>
              <a:t>●総戸数／</a:t>
            </a:r>
            <a:r>
              <a:rPr lang="en-US" altLang="ja-JP" sz="750" b="0" i="0" dirty="0">
                <a:solidFill>
                  <a:srgbClr val="383434"/>
                </a:solidFill>
                <a:effectLst/>
                <a:latin typeface="Noto Sans JP"/>
              </a:rPr>
              <a:t>9</a:t>
            </a:r>
            <a:r>
              <a:rPr lang="ja-JP" altLang="en-US" sz="750" b="0" i="0" dirty="0">
                <a:solidFill>
                  <a:srgbClr val="383434"/>
                </a:solidFill>
                <a:effectLst/>
                <a:latin typeface="Noto Sans JP"/>
              </a:rPr>
              <a:t>戸●用途地域／準工業地域●道路の幅員／</a:t>
            </a:r>
            <a:r>
              <a:rPr lang="en-US" altLang="ja-JP" sz="750" b="0" i="0" dirty="0">
                <a:solidFill>
                  <a:srgbClr val="383434"/>
                </a:solidFill>
                <a:effectLst/>
                <a:latin typeface="Noto Sans JP"/>
              </a:rPr>
              <a:t>4</a:t>
            </a:r>
            <a:r>
              <a:rPr lang="ja-JP" altLang="en-US" sz="750" b="0" i="0" dirty="0">
                <a:solidFill>
                  <a:srgbClr val="383434"/>
                </a:solidFill>
                <a:effectLst/>
                <a:latin typeface="Noto Sans JP"/>
              </a:rPr>
              <a:t>ｍ～</a:t>
            </a:r>
            <a:r>
              <a:rPr lang="en-US" altLang="ja-JP" sz="750" b="0" i="0" dirty="0">
                <a:solidFill>
                  <a:srgbClr val="383434"/>
                </a:solidFill>
                <a:effectLst/>
                <a:latin typeface="Noto Sans JP"/>
              </a:rPr>
              <a:t>7.2</a:t>
            </a:r>
            <a:r>
              <a:rPr lang="ja-JP" altLang="en-US" sz="750" b="0" i="0" dirty="0">
                <a:solidFill>
                  <a:srgbClr val="383434"/>
                </a:solidFill>
                <a:effectLst/>
                <a:latin typeface="Noto Sans JP"/>
              </a:rPr>
              <a:t>ｍ</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アスファルト舗装</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●私道負担／なし●設備／電気：中部電力ミライズ（他の小売電気事業者の選択も可能です）、ガス：都市ガス、水道：市営水道、下水：公共下水道●取引態様／</a:t>
            </a:r>
            <a:r>
              <a:rPr lang="ja-JP" altLang="en-US" sz="750" dirty="0"/>
              <a:t>売主：大和ハウス工業株式会社</a:t>
            </a:r>
            <a:endParaRPr lang="en-US" altLang="ja-JP" sz="750" dirty="0"/>
          </a:p>
          <a:p>
            <a:r>
              <a:rPr kumimoji="1" lang="ja-JP" altLang="en-US" sz="750" dirty="0"/>
              <a:t>■セキュレア川原町駅 分譲住宅概要●所在地／</a:t>
            </a:r>
            <a:r>
              <a:rPr kumimoji="1" lang="zh-TW" altLang="en-US" sz="750" dirty="0">
                <a:latin typeface="游ゴシック" panose="020B0400000000000000" pitchFamily="50" charset="-128"/>
                <a:ea typeface="游ゴシック" panose="020B0400000000000000" pitchFamily="50" charset="-128"/>
              </a:rPr>
              <a:t>三重県</a:t>
            </a:r>
            <a:r>
              <a:rPr kumimoji="1" lang="ja-JP" altLang="en-US" sz="750" dirty="0">
                <a:latin typeface="游ゴシック" panose="020B0400000000000000" pitchFamily="50" charset="-128"/>
                <a:ea typeface="游ゴシック" panose="020B0400000000000000" pitchFamily="50" charset="-128"/>
              </a:rPr>
              <a:t>四日市市滝川町</a:t>
            </a:r>
            <a:r>
              <a:rPr kumimoji="1" lang="en-US" altLang="ja-JP" sz="750" dirty="0">
                <a:latin typeface="游ゴシック" panose="020B0400000000000000" pitchFamily="50" charset="-128"/>
                <a:ea typeface="游ゴシック" panose="020B0400000000000000" pitchFamily="50" charset="-128"/>
              </a:rPr>
              <a:t>178</a:t>
            </a:r>
            <a:r>
              <a:rPr kumimoji="1" lang="ja-JP" altLang="en-US" sz="750" dirty="0">
                <a:latin typeface="游ゴシック" panose="020B0400000000000000" pitchFamily="50" charset="-128"/>
                <a:ea typeface="游ゴシック" panose="020B0400000000000000" pitchFamily="50" charset="-128"/>
              </a:rPr>
              <a:t>番</a:t>
            </a:r>
            <a:r>
              <a:rPr kumimoji="1" lang="en-US" altLang="ja-JP" sz="750" dirty="0">
                <a:latin typeface="游ゴシック" panose="020B0400000000000000" pitchFamily="50" charset="-128"/>
                <a:ea typeface="游ゴシック" panose="020B0400000000000000" pitchFamily="50" charset="-128"/>
              </a:rPr>
              <a:t>6</a:t>
            </a:r>
            <a:r>
              <a:rPr kumimoji="1" lang="ja-JP" altLang="en-US" sz="750" dirty="0">
                <a:latin typeface="游ゴシック" panose="020B0400000000000000" pitchFamily="50" charset="-128"/>
                <a:ea typeface="游ゴシック" panose="020B0400000000000000" pitchFamily="50" charset="-128"/>
              </a:rPr>
              <a:t>他</a:t>
            </a:r>
            <a:r>
              <a:rPr lang="ja-JP" altLang="en-US" sz="750" dirty="0"/>
              <a:t>●販売戸数／</a:t>
            </a:r>
            <a:r>
              <a:rPr lang="en-US" altLang="ja-JP" sz="750" dirty="0"/>
              <a:t>3</a:t>
            </a:r>
            <a:r>
              <a:rPr lang="ja-JP" altLang="en-US" sz="750" dirty="0"/>
              <a:t>戸●敷地面積／</a:t>
            </a:r>
            <a:r>
              <a:rPr lang="en-US" altLang="ja-JP" sz="750" dirty="0"/>
              <a:t>164.28</a:t>
            </a:r>
            <a:r>
              <a:rPr lang="ja-JP" altLang="en-US" sz="750" dirty="0"/>
              <a:t>㎡</a:t>
            </a:r>
            <a:r>
              <a:rPr lang="en-US" altLang="ja-JP" sz="750" dirty="0"/>
              <a:t>(6</a:t>
            </a:r>
            <a:r>
              <a:rPr lang="ja-JP" altLang="en-US" sz="750" dirty="0"/>
              <a:t>号地</a:t>
            </a:r>
            <a:r>
              <a:rPr lang="en-US" altLang="ja-JP" sz="750" dirty="0"/>
              <a:t>)</a:t>
            </a:r>
            <a:r>
              <a:rPr lang="ja-JP" altLang="en-US" sz="750" dirty="0"/>
              <a:t>、</a:t>
            </a:r>
            <a:r>
              <a:rPr lang="en-US" altLang="ja-JP" sz="750" dirty="0"/>
              <a:t>164.48</a:t>
            </a:r>
            <a:r>
              <a:rPr lang="ja-JP" altLang="en-US" sz="750" dirty="0"/>
              <a:t>㎡</a:t>
            </a:r>
            <a:r>
              <a:rPr lang="en-US" altLang="ja-JP" sz="750" dirty="0"/>
              <a:t>(7</a:t>
            </a:r>
            <a:r>
              <a:rPr lang="ja-JP" altLang="en-US" sz="750" dirty="0"/>
              <a:t>号地</a:t>
            </a:r>
            <a:r>
              <a:rPr lang="en-US" altLang="ja-JP" sz="750" dirty="0"/>
              <a:t>)</a:t>
            </a:r>
            <a:r>
              <a:rPr lang="ja-JP" altLang="en-US" sz="750" dirty="0"/>
              <a:t>、</a:t>
            </a:r>
            <a:r>
              <a:rPr lang="en-US" altLang="ja-JP" sz="750" dirty="0"/>
              <a:t>153.61</a:t>
            </a:r>
            <a:r>
              <a:rPr lang="ja-JP" altLang="en-US" sz="750" dirty="0"/>
              <a:t>㎡</a:t>
            </a:r>
            <a:r>
              <a:rPr lang="en-US" altLang="ja-JP" sz="750" dirty="0"/>
              <a:t>(9</a:t>
            </a:r>
            <a:r>
              <a:rPr lang="ja-JP" altLang="en-US" sz="750" dirty="0"/>
              <a:t>号地</a:t>
            </a:r>
            <a:r>
              <a:rPr lang="en-US" altLang="ja-JP" sz="750" dirty="0"/>
              <a:t>)</a:t>
            </a:r>
            <a:r>
              <a:rPr lang="ja-JP" altLang="en-US" sz="750" dirty="0"/>
              <a:t>●建物面積／</a:t>
            </a:r>
            <a:r>
              <a:rPr lang="en-US" altLang="ja-JP" sz="750" dirty="0"/>
              <a:t>92.74</a:t>
            </a:r>
            <a:r>
              <a:rPr lang="ja-JP" altLang="en-US" sz="750" dirty="0"/>
              <a:t>㎡</a:t>
            </a:r>
            <a:r>
              <a:rPr lang="en-US" altLang="ja-JP" sz="750" dirty="0"/>
              <a:t>(6</a:t>
            </a:r>
            <a:r>
              <a:rPr lang="ja-JP" altLang="en-US" sz="750" dirty="0"/>
              <a:t>号地</a:t>
            </a:r>
            <a:r>
              <a:rPr lang="en-US" altLang="ja-JP" sz="750" dirty="0"/>
              <a:t>)</a:t>
            </a:r>
            <a:r>
              <a:rPr lang="ja-JP" altLang="en-US" sz="750" dirty="0"/>
              <a:t>、</a:t>
            </a:r>
            <a:r>
              <a:rPr lang="en-US" altLang="ja-JP" sz="750" dirty="0"/>
              <a:t>102.68</a:t>
            </a:r>
            <a:r>
              <a:rPr lang="ja-JP" altLang="en-US" sz="750" dirty="0"/>
              <a:t>㎡</a:t>
            </a:r>
            <a:r>
              <a:rPr lang="en-US" altLang="ja-JP" sz="750" dirty="0"/>
              <a:t>(7</a:t>
            </a:r>
            <a:r>
              <a:rPr lang="ja-JP" altLang="en-US" sz="750" dirty="0"/>
              <a:t>号地</a:t>
            </a:r>
            <a:r>
              <a:rPr lang="en-US" altLang="ja-JP" sz="750" dirty="0"/>
              <a:t>)</a:t>
            </a:r>
            <a:r>
              <a:rPr lang="ja-JP" altLang="en-US" sz="750" dirty="0"/>
              <a:t>、</a:t>
            </a:r>
            <a:r>
              <a:rPr lang="en-US" altLang="ja-JP" sz="750" dirty="0"/>
              <a:t>91.08</a:t>
            </a:r>
            <a:r>
              <a:rPr lang="ja-JP" altLang="en-US" sz="750" dirty="0"/>
              <a:t>㎡</a:t>
            </a:r>
            <a:r>
              <a:rPr lang="en-US" altLang="ja-JP" sz="750" dirty="0"/>
              <a:t>(9</a:t>
            </a:r>
            <a:r>
              <a:rPr lang="ja-JP" altLang="en-US" sz="750" dirty="0"/>
              <a:t>号地</a:t>
            </a:r>
            <a:r>
              <a:rPr lang="en-US" altLang="ja-JP" sz="750" dirty="0"/>
              <a:t>)</a:t>
            </a:r>
            <a:r>
              <a:rPr lang="ja-JP" altLang="en-US" sz="750" dirty="0"/>
              <a:t> ●販売価格</a:t>
            </a:r>
            <a:r>
              <a:rPr lang="en-US" altLang="ja-JP" sz="750" dirty="0"/>
              <a:t>(</a:t>
            </a:r>
            <a:r>
              <a:rPr lang="ja-JP" altLang="en-US" sz="750" dirty="0"/>
              <a:t>税込</a:t>
            </a:r>
            <a:r>
              <a:rPr lang="en-US" altLang="ja-JP" sz="750" dirty="0"/>
              <a:t>)</a:t>
            </a:r>
            <a:r>
              <a:rPr lang="ja-JP" altLang="en-US" sz="750" dirty="0"/>
              <a:t>／</a:t>
            </a:r>
            <a:r>
              <a:rPr lang="en-US" altLang="ja-JP" sz="750" dirty="0"/>
              <a:t>4,690</a:t>
            </a:r>
            <a:r>
              <a:rPr lang="ja-JP" altLang="en-US" sz="750" dirty="0"/>
              <a:t>万円～</a:t>
            </a:r>
            <a:r>
              <a:rPr lang="en-US" altLang="ja-JP" sz="750" dirty="0"/>
              <a:t>4,890</a:t>
            </a:r>
            <a:r>
              <a:rPr lang="ja-JP" altLang="en-US" sz="750" dirty="0"/>
              <a:t>万円●建物構造／木造</a:t>
            </a:r>
            <a:r>
              <a:rPr lang="en-US" altLang="ja-JP" sz="750" dirty="0"/>
              <a:t>2</a:t>
            </a:r>
            <a:r>
              <a:rPr lang="ja-JP" altLang="en-US" sz="750" dirty="0"/>
              <a:t>階建</a:t>
            </a:r>
            <a:r>
              <a:rPr lang="en-US" altLang="ja-JP" sz="750" dirty="0"/>
              <a:t>(3</a:t>
            </a:r>
            <a:r>
              <a:rPr lang="ja-JP" altLang="en-US" sz="750" dirty="0"/>
              <a:t>戸</a:t>
            </a:r>
            <a:r>
              <a:rPr lang="en-US" altLang="ja-JP" sz="750" dirty="0"/>
              <a:t>)</a:t>
            </a:r>
            <a:r>
              <a:rPr lang="ja-JP" altLang="en-US" sz="750" dirty="0"/>
              <a:t>●建築確認番号／第</a:t>
            </a:r>
            <a:r>
              <a:rPr lang="en-US" altLang="ja-JP" sz="750" dirty="0"/>
              <a:t>ERI-24025951</a:t>
            </a:r>
            <a:r>
              <a:rPr lang="ja-JP" altLang="en-US" sz="750" dirty="0"/>
              <a:t>号他●建物完成年月／</a:t>
            </a:r>
            <a:r>
              <a:rPr lang="en-US" altLang="ja-JP" sz="750" dirty="0"/>
              <a:t>2025</a:t>
            </a:r>
            <a:r>
              <a:rPr lang="ja-JP" altLang="en-US" sz="750" dirty="0"/>
              <a:t>年</a:t>
            </a:r>
            <a:r>
              <a:rPr lang="en-US" altLang="ja-JP" sz="750" dirty="0"/>
              <a:t>2</a:t>
            </a:r>
            <a:r>
              <a:rPr lang="ja-JP" altLang="en-US" sz="750" dirty="0"/>
              <a:t>月完成済●</a:t>
            </a:r>
            <a:r>
              <a:rPr lang="ja-JP" altLang="en-US" sz="750" dirty="0">
                <a:solidFill>
                  <a:srgbClr val="000000"/>
                </a:solidFill>
                <a:latin typeface="游ゴシック" panose="020B0400000000000000" pitchFamily="50" charset="-128"/>
                <a:ea typeface="游ゴシック" panose="020B0400000000000000" pitchFamily="50" charset="-128"/>
              </a:rPr>
              <a:t>引渡し</a:t>
            </a:r>
            <a:r>
              <a:rPr lang="ja-JP" altLang="en-US" sz="750" dirty="0"/>
              <a:t>可能年月／即引渡可</a:t>
            </a:r>
            <a:endParaRPr kumimoji="1" lang="en-US" altLang="ja-JP" sz="750" dirty="0"/>
          </a:p>
        </p:txBody>
      </p:sp>
      <p:sp>
        <p:nvSpPr>
          <p:cNvPr id="48" name="テキスト ボックス 47">
            <a:extLst>
              <a:ext uri="{FF2B5EF4-FFF2-40B4-BE49-F238E27FC236}">
                <a16:creationId xmlns:a16="http://schemas.microsoft.com/office/drawing/2014/main" id="{F7F1E668-266B-DAA0-E2A4-88F8D402A6FD}"/>
              </a:ext>
            </a:extLst>
          </p:cNvPr>
          <p:cNvSpPr txBox="1"/>
          <p:nvPr/>
        </p:nvSpPr>
        <p:spPr>
          <a:xfrm>
            <a:off x="697333" y="4346244"/>
            <a:ext cx="14318274" cy="553998"/>
          </a:xfrm>
          <a:prstGeom prst="rect">
            <a:avLst/>
          </a:prstGeom>
          <a:noFill/>
        </p:spPr>
        <p:txBody>
          <a:bodyPr wrap="square" rtlCol="0">
            <a:spAutoFit/>
          </a:bodyPr>
          <a:lstStyle/>
          <a:p>
            <a:r>
              <a:rPr kumimoji="1" lang="ja-JP" altLang="en-US" sz="750" dirty="0"/>
              <a:t>■セキュレア三日市駅 全体物件概要●交通／</a:t>
            </a:r>
            <a:r>
              <a:rPr lang="ja-JP" altLang="en-US" sz="750" b="0" i="0" dirty="0">
                <a:solidFill>
                  <a:srgbClr val="383434"/>
                </a:solidFill>
                <a:effectLst/>
                <a:latin typeface="Noto Sans JP"/>
              </a:rPr>
              <a:t>近鉄鈴鹿線「三日市」駅まで徒歩</a:t>
            </a:r>
            <a:r>
              <a:rPr lang="en-US" altLang="ja-JP" sz="750" b="0" i="0" dirty="0">
                <a:solidFill>
                  <a:srgbClr val="383434"/>
                </a:solidFill>
                <a:effectLst/>
                <a:latin typeface="Noto Sans JP"/>
              </a:rPr>
              <a:t>6</a:t>
            </a:r>
            <a:r>
              <a:rPr lang="ja-JP" altLang="en-US" sz="750" b="0" i="0" dirty="0">
                <a:solidFill>
                  <a:srgbClr val="383434"/>
                </a:solidFill>
                <a:effectLst/>
                <a:latin typeface="Noto Sans JP"/>
              </a:rPr>
              <a:t>分●総戸数／</a:t>
            </a:r>
            <a:r>
              <a:rPr lang="en-US" altLang="zh-CN" sz="750" b="0" i="0" dirty="0">
                <a:solidFill>
                  <a:srgbClr val="383434"/>
                </a:solidFill>
                <a:effectLst/>
                <a:latin typeface="Noto Sans JP"/>
              </a:rPr>
              <a:t>13</a:t>
            </a:r>
            <a:r>
              <a:rPr lang="zh-CN" altLang="en-US" sz="750" b="0" i="0" dirty="0">
                <a:solidFill>
                  <a:srgbClr val="383434"/>
                </a:solidFill>
                <a:effectLst/>
                <a:latin typeface="Noto Sans JP"/>
              </a:rPr>
              <a:t>戸</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内、当社</a:t>
            </a:r>
            <a:r>
              <a:rPr lang="en-US" altLang="ja-JP" sz="750" b="0" i="0" dirty="0">
                <a:solidFill>
                  <a:srgbClr val="383434"/>
                </a:solidFill>
                <a:effectLst/>
                <a:latin typeface="Noto Sans JP"/>
              </a:rPr>
              <a:t>5</a:t>
            </a:r>
            <a:r>
              <a:rPr lang="ja-JP" altLang="en-US" sz="750" b="0" i="0" dirty="0">
                <a:solidFill>
                  <a:srgbClr val="383434"/>
                </a:solidFill>
                <a:effectLst/>
                <a:latin typeface="Noto Sans JP"/>
              </a:rPr>
              <a:t>戸</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●用途地域／第一種住居地域●道路の幅員／</a:t>
            </a:r>
            <a:r>
              <a:rPr lang="en-US" altLang="ja-JP" sz="750" b="0" i="0" dirty="0">
                <a:solidFill>
                  <a:srgbClr val="383434"/>
                </a:solidFill>
                <a:effectLst/>
                <a:latin typeface="Noto Sans JP"/>
              </a:rPr>
              <a:t>4</a:t>
            </a:r>
            <a:r>
              <a:rPr lang="ja-JP" altLang="en-US" sz="750" b="0" i="0" dirty="0">
                <a:solidFill>
                  <a:srgbClr val="383434"/>
                </a:solidFill>
                <a:effectLst/>
                <a:latin typeface="Noto Sans JP"/>
              </a:rPr>
              <a:t>ｍ～</a:t>
            </a:r>
            <a:r>
              <a:rPr lang="en-US" altLang="ja-JP" sz="750" b="0" i="0" dirty="0">
                <a:solidFill>
                  <a:srgbClr val="383434"/>
                </a:solidFill>
                <a:effectLst/>
                <a:latin typeface="Noto Sans JP"/>
              </a:rPr>
              <a:t>6.3</a:t>
            </a:r>
            <a:r>
              <a:rPr lang="ja-JP" altLang="en-US" sz="750" b="0" i="0" dirty="0">
                <a:solidFill>
                  <a:srgbClr val="383434"/>
                </a:solidFill>
                <a:effectLst/>
                <a:latin typeface="Noto Sans JP"/>
              </a:rPr>
              <a:t>ｍ</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アスファルト舗装</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●私道負担／なし●設備／電気：中部電力ミライズ（他の小売電気事業者の選択も可能です）、ガス：オール電化の為なし、水道：市営水道、下水：公共下水道●取引態様／</a:t>
            </a:r>
            <a:r>
              <a:rPr lang="ja-JP" altLang="en-US" sz="750" dirty="0"/>
              <a:t>売主：大和ハウス工業株式会社</a:t>
            </a:r>
            <a:endParaRPr lang="en-US" altLang="ja-JP" sz="750" dirty="0"/>
          </a:p>
          <a:p>
            <a:r>
              <a:rPr kumimoji="1" lang="ja-JP" altLang="en-US" sz="750" dirty="0"/>
              <a:t>■セキュレア三日市駅 分譲住宅概要●所在地／三重県鈴鹿市野辺</a:t>
            </a:r>
            <a:r>
              <a:rPr kumimoji="1" lang="en-US" altLang="ja-JP" sz="750" dirty="0"/>
              <a:t>2</a:t>
            </a:r>
            <a:r>
              <a:rPr kumimoji="1" lang="ja-JP" altLang="en-US" sz="750" dirty="0"/>
              <a:t>丁目</a:t>
            </a:r>
            <a:r>
              <a:rPr kumimoji="1" lang="en-US" altLang="ja-JP" sz="750" dirty="0"/>
              <a:t>985</a:t>
            </a:r>
            <a:r>
              <a:rPr kumimoji="1" lang="ja-JP" altLang="en-US" sz="750" dirty="0"/>
              <a:t>番</a:t>
            </a:r>
            <a:r>
              <a:rPr kumimoji="1" lang="en-US" altLang="ja-JP" sz="750" dirty="0"/>
              <a:t>8</a:t>
            </a:r>
            <a:r>
              <a:rPr kumimoji="1" lang="ja-JP" altLang="en-US" sz="750" dirty="0"/>
              <a:t>他</a:t>
            </a:r>
            <a:r>
              <a:rPr lang="ja-JP" altLang="en-US" sz="750" dirty="0"/>
              <a:t>●販売戸数／</a:t>
            </a:r>
            <a:r>
              <a:rPr lang="en-US" altLang="ja-JP" sz="750" dirty="0"/>
              <a:t>2</a:t>
            </a:r>
            <a:r>
              <a:rPr lang="ja-JP" altLang="en-US" sz="750" dirty="0"/>
              <a:t>戸●敷地面積／</a:t>
            </a:r>
            <a:r>
              <a:rPr lang="en-US" altLang="ja-JP" sz="750" dirty="0"/>
              <a:t>186.59</a:t>
            </a:r>
            <a:r>
              <a:rPr lang="ja-JP" altLang="en-US" sz="750" dirty="0"/>
              <a:t>㎡</a:t>
            </a:r>
            <a:r>
              <a:rPr lang="en-US" altLang="ja-JP" sz="750" dirty="0"/>
              <a:t>(1</a:t>
            </a:r>
            <a:r>
              <a:rPr lang="ja-JP" altLang="en-US" sz="750" dirty="0"/>
              <a:t>号地</a:t>
            </a:r>
            <a:r>
              <a:rPr lang="en-US" altLang="ja-JP" sz="750" dirty="0"/>
              <a:t>)</a:t>
            </a:r>
            <a:r>
              <a:rPr lang="ja-JP" altLang="en-US" sz="750" dirty="0"/>
              <a:t>、</a:t>
            </a:r>
            <a:r>
              <a:rPr lang="en-US" altLang="ja-JP" sz="750" dirty="0"/>
              <a:t>186.30</a:t>
            </a:r>
            <a:r>
              <a:rPr lang="ja-JP" altLang="en-US" sz="750" dirty="0"/>
              <a:t>㎡</a:t>
            </a:r>
            <a:r>
              <a:rPr lang="en-US" altLang="ja-JP" sz="750" dirty="0"/>
              <a:t>(3</a:t>
            </a:r>
            <a:r>
              <a:rPr lang="ja-JP" altLang="en-US" sz="750" dirty="0"/>
              <a:t>号地</a:t>
            </a:r>
            <a:r>
              <a:rPr lang="en-US" altLang="ja-JP" sz="750" dirty="0"/>
              <a:t>)</a:t>
            </a:r>
            <a:r>
              <a:rPr lang="ja-JP" altLang="en-US" sz="750" dirty="0"/>
              <a:t>●建物面積／</a:t>
            </a:r>
            <a:r>
              <a:rPr lang="en-US" altLang="ja-JP" sz="750" dirty="0"/>
              <a:t>101.85</a:t>
            </a:r>
            <a:r>
              <a:rPr lang="ja-JP" altLang="en-US" sz="750" dirty="0"/>
              <a:t>㎡</a:t>
            </a:r>
            <a:r>
              <a:rPr lang="en-US" altLang="ja-JP" sz="750" dirty="0"/>
              <a:t>(1</a:t>
            </a:r>
            <a:r>
              <a:rPr lang="ja-JP" altLang="en-US" sz="750" dirty="0"/>
              <a:t>号地</a:t>
            </a:r>
            <a:r>
              <a:rPr lang="en-US" altLang="ja-JP" sz="750" dirty="0"/>
              <a:t>)</a:t>
            </a:r>
            <a:r>
              <a:rPr lang="ja-JP" altLang="en-US" sz="750" dirty="0"/>
              <a:t>、</a:t>
            </a:r>
            <a:r>
              <a:rPr lang="en-US" altLang="ja-JP" sz="750" dirty="0"/>
              <a:t>102.68</a:t>
            </a:r>
            <a:r>
              <a:rPr lang="ja-JP" altLang="en-US" sz="750" dirty="0"/>
              <a:t>㎡</a:t>
            </a:r>
            <a:r>
              <a:rPr lang="en-US" altLang="ja-JP" sz="750" dirty="0"/>
              <a:t>(3</a:t>
            </a:r>
            <a:r>
              <a:rPr lang="ja-JP" altLang="en-US" sz="750" dirty="0"/>
              <a:t>号地</a:t>
            </a:r>
            <a:r>
              <a:rPr lang="en-US" altLang="ja-JP" sz="750" dirty="0"/>
              <a:t>)</a:t>
            </a:r>
            <a:r>
              <a:rPr lang="ja-JP" altLang="en-US" sz="750" dirty="0"/>
              <a:t> ●販売価格</a:t>
            </a:r>
            <a:r>
              <a:rPr lang="en-US" altLang="ja-JP" sz="750" dirty="0"/>
              <a:t>(</a:t>
            </a:r>
            <a:r>
              <a:rPr lang="ja-JP" altLang="en-US" sz="750" dirty="0"/>
              <a:t>税込</a:t>
            </a:r>
            <a:r>
              <a:rPr lang="en-US" altLang="ja-JP" sz="750" dirty="0"/>
              <a:t>)</a:t>
            </a:r>
            <a:r>
              <a:rPr lang="ja-JP" altLang="en-US" sz="750" dirty="0"/>
              <a:t>／</a:t>
            </a:r>
            <a:r>
              <a:rPr lang="en-US" altLang="ja-JP" sz="750" dirty="0"/>
              <a:t>4,150</a:t>
            </a:r>
            <a:r>
              <a:rPr lang="ja-JP" altLang="en-US" sz="750" dirty="0"/>
              <a:t>万円●建物構造／木造</a:t>
            </a:r>
            <a:r>
              <a:rPr lang="en-US" altLang="ja-JP" sz="750" dirty="0"/>
              <a:t>2</a:t>
            </a:r>
            <a:r>
              <a:rPr lang="ja-JP" altLang="en-US" sz="750" dirty="0"/>
              <a:t>階建</a:t>
            </a:r>
            <a:r>
              <a:rPr lang="en-US" altLang="ja-JP" sz="750" dirty="0"/>
              <a:t>(2</a:t>
            </a:r>
            <a:r>
              <a:rPr lang="ja-JP" altLang="en-US" sz="750" dirty="0"/>
              <a:t>戸</a:t>
            </a:r>
            <a:r>
              <a:rPr lang="en-US" altLang="ja-JP" sz="750" dirty="0"/>
              <a:t>)</a:t>
            </a:r>
            <a:r>
              <a:rPr lang="ja-JP" altLang="en-US" sz="750" dirty="0"/>
              <a:t>●建築確認番号／第</a:t>
            </a:r>
            <a:r>
              <a:rPr lang="en-US" altLang="ja-JP" sz="750" dirty="0"/>
              <a:t>ERI-24020691</a:t>
            </a:r>
            <a:r>
              <a:rPr lang="ja-JP" altLang="en-US" sz="750" dirty="0"/>
              <a:t>号他●建物完成年月／</a:t>
            </a:r>
            <a:r>
              <a:rPr lang="en-US" altLang="ja-JP" sz="750" dirty="0"/>
              <a:t>2024</a:t>
            </a:r>
            <a:r>
              <a:rPr lang="ja-JP" altLang="en-US" sz="750" dirty="0"/>
              <a:t>年</a:t>
            </a:r>
            <a:r>
              <a:rPr lang="en-US" altLang="ja-JP" sz="750" dirty="0"/>
              <a:t>12</a:t>
            </a:r>
            <a:r>
              <a:rPr lang="ja-JP" altLang="en-US" sz="750" dirty="0"/>
              <a:t>月完成済</a:t>
            </a:r>
            <a:r>
              <a:rPr lang="en-US" altLang="ja-JP" sz="750" dirty="0"/>
              <a:t>2</a:t>
            </a:r>
            <a:r>
              <a:rPr lang="ja-JP" altLang="en-US" sz="750" dirty="0"/>
              <a:t>戸</a:t>
            </a:r>
            <a:r>
              <a:rPr lang="en-US" altLang="ja-JP" sz="750" dirty="0"/>
              <a:t>)</a:t>
            </a:r>
            <a:r>
              <a:rPr lang="ja-JP" altLang="en-US" sz="750" dirty="0"/>
              <a:t>●</a:t>
            </a:r>
            <a:r>
              <a:rPr lang="ja-JP" altLang="en-US" sz="750" dirty="0">
                <a:solidFill>
                  <a:srgbClr val="000000"/>
                </a:solidFill>
                <a:latin typeface="游ゴシック" panose="020B0400000000000000" pitchFamily="50" charset="-128"/>
                <a:ea typeface="游ゴシック" panose="020B0400000000000000" pitchFamily="50" charset="-128"/>
              </a:rPr>
              <a:t>引渡し</a:t>
            </a:r>
            <a:r>
              <a:rPr lang="ja-JP" altLang="en-US" sz="750" dirty="0"/>
              <a:t>可能年月／即引渡可</a:t>
            </a:r>
            <a:r>
              <a:rPr lang="en-US" altLang="ja-JP" sz="750" dirty="0"/>
              <a:t>(2</a:t>
            </a:r>
            <a:r>
              <a:rPr lang="ja-JP" altLang="en-US" sz="750" dirty="0"/>
              <a:t>戸</a:t>
            </a:r>
            <a:r>
              <a:rPr lang="en-US" altLang="ja-JP" sz="750" dirty="0"/>
              <a:t>)</a:t>
            </a:r>
            <a:endParaRPr kumimoji="1" lang="en-US" altLang="ja-JP" sz="750" dirty="0"/>
          </a:p>
        </p:txBody>
      </p:sp>
      <p:sp>
        <p:nvSpPr>
          <p:cNvPr id="55" name="テキスト ボックス 54">
            <a:extLst>
              <a:ext uri="{FF2B5EF4-FFF2-40B4-BE49-F238E27FC236}">
                <a16:creationId xmlns:a16="http://schemas.microsoft.com/office/drawing/2014/main" id="{8DECC568-CF6B-B244-D962-4CE70DB7FBBF}"/>
              </a:ext>
            </a:extLst>
          </p:cNvPr>
          <p:cNvSpPr txBox="1"/>
          <p:nvPr/>
        </p:nvSpPr>
        <p:spPr>
          <a:xfrm>
            <a:off x="706872" y="4845968"/>
            <a:ext cx="14299579" cy="553998"/>
          </a:xfrm>
          <a:prstGeom prst="rect">
            <a:avLst/>
          </a:prstGeom>
          <a:noFill/>
        </p:spPr>
        <p:txBody>
          <a:bodyPr wrap="square" rtlCol="0">
            <a:spAutoFit/>
          </a:bodyPr>
          <a:lstStyle/>
          <a:p>
            <a:r>
              <a:rPr kumimoji="1" lang="ja-JP" altLang="en-US" sz="750" dirty="0"/>
              <a:t>■セキュレア北玉垣町 全体物件概要●交通／近鉄鈴鹿線「柳」駅まで約</a:t>
            </a:r>
            <a:r>
              <a:rPr kumimoji="1" lang="en-US" altLang="ja-JP" sz="750" dirty="0"/>
              <a:t>1,960m</a:t>
            </a:r>
            <a:r>
              <a:rPr kumimoji="1" lang="ja-JP" altLang="en-US" sz="750" dirty="0"/>
              <a:t>～</a:t>
            </a:r>
            <a:r>
              <a:rPr kumimoji="1" lang="en-US" altLang="ja-JP" sz="750" dirty="0"/>
              <a:t>2,000m</a:t>
            </a:r>
            <a:r>
              <a:rPr kumimoji="1" lang="ja-JP" altLang="en-US" sz="750" dirty="0"/>
              <a:t>、伊勢鉄道「鈴鹿」駅まで約</a:t>
            </a:r>
            <a:r>
              <a:rPr kumimoji="1" lang="en-US" altLang="ja-JP" sz="750" dirty="0"/>
              <a:t>2,160m</a:t>
            </a:r>
            <a:r>
              <a:rPr kumimoji="1" lang="ja-JP" altLang="en-US" sz="750" dirty="0"/>
              <a:t>～</a:t>
            </a:r>
            <a:r>
              <a:rPr kumimoji="1" lang="en-US" altLang="ja-JP" sz="750" dirty="0"/>
              <a:t>2,200m</a:t>
            </a:r>
            <a:r>
              <a:rPr lang="ja-JP" altLang="en-US" sz="750" b="0" i="0" dirty="0">
                <a:solidFill>
                  <a:srgbClr val="383434"/>
                </a:solidFill>
                <a:effectLst/>
                <a:latin typeface="Noto Sans JP"/>
              </a:rPr>
              <a:t>●総戸数／</a:t>
            </a:r>
            <a:r>
              <a:rPr lang="en-US" altLang="ja-JP" sz="750" b="0" i="0" dirty="0">
                <a:solidFill>
                  <a:srgbClr val="383434"/>
                </a:solidFill>
                <a:effectLst/>
                <a:latin typeface="Noto Sans JP"/>
              </a:rPr>
              <a:t>20</a:t>
            </a:r>
            <a:r>
              <a:rPr lang="ja-JP" altLang="en-US" sz="750" dirty="0">
                <a:solidFill>
                  <a:srgbClr val="383434"/>
                </a:solidFill>
                <a:latin typeface="Noto Sans JP"/>
              </a:rPr>
              <a:t>戸</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内、当社</a:t>
            </a:r>
            <a:r>
              <a:rPr lang="en-US" altLang="ja-JP" sz="750" b="0" i="0" dirty="0">
                <a:solidFill>
                  <a:srgbClr val="383434"/>
                </a:solidFill>
                <a:effectLst/>
                <a:latin typeface="Noto Sans JP"/>
              </a:rPr>
              <a:t>3</a:t>
            </a:r>
            <a:r>
              <a:rPr lang="ja-JP" altLang="en-US" sz="750" b="0" i="0" dirty="0">
                <a:solidFill>
                  <a:srgbClr val="383434"/>
                </a:solidFill>
                <a:effectLst/>
                <a:latin typeface="Noto Sans JP"/>
              </a:rPr>
              <a:t>戸</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●用途地域／第一種住居地域●道路の幅員／</a:t>
            </a:r>
            <a:r>
              <a:rPr lang="en-US" altLang="ja-JP" sz="750" b="0" i="0" dirty="0">
                <a:solidFill>
                  <a:srgbClr val="383434"/>
                </a:solidFill>
                <a:effectLst/>
                <a:latin typeface="Noto Sans JP"/>
              </a:rPr>
              <a:t>6</a:t>
            </a:r>
            <a:r>
              <a:rPr lang="ja-JP" altLang="en-US" sz="750" b="0" i="0" dirty="0">
                <a:solidFill>
                  <a:srgbClr val="383434"/>
                </a:solidFill>
                <a:effectLst/>
                <a:latin typeface="Noto Sans JP"/>
              </a:rPr>
              <a:t>ｍ～</a:t>
            </a:r>
            <a:r>
              <a:rPr lang="en-US" altLang="ja-JP" sz="750" b="0" i="0" dirty="0">
                <a:solidFill>
                  <a:srgbClr val="383434"/>
                </a:solidFill>
                <a:effectLst/>
                <a:latin typeface="Noto Sans JP"/>
              </a:rPr>
              <a:t>8.2</a:t>
            </a:r>
            <a:r>
              <a:rPr lang="ja-JP" altLang="en-US" sz="750" b="0" i="0" dirty="0">
                <a:solidFill>
                  <a:srgbClr val="383434"/>
                </a:solidFill>
                <a:effectLst/>
                <a:latin typeface="Noto Sans JP"/>
              </a:rPr>
              <a:t>ｍ</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アスファルト舗装</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●私道負担／なし●設備／電気：中部電力ミライズ（他の小売電気事業者の選択も可能です）、ガス：プロパンガス、水道：市営水道、下水：公共下水道●取引態様／</a:t>
            </a:r>
            <a:r>
              <a:rPr lang="ja-JP" altLang="en-US" sz="750" dirty="0"/>
              <a:t>売主：大和ハウス工業株式会社</a:t>
            </a:r>
            <a:endParaRPr lang="en-US" altLang="ja-JP" sz="750" dirty="0"/>
          </a:p>
          <a:p>
            <a:r>
              <a:rPr kumimoji="1" lang="ja-JP" altLang="en-US" sz="750" dirty="0"/>
              <a:t>■セキュレア北玉垣町 分譲住宅概要●所在地／</a:t>
            </a:r>
            <a:r>
              <a:rPr kumimoji="1" lang="zh-TW" altLang="en-US" sz="750" dirty="0">
                <a:latin typeface="游ゴシック" panose="020B0400000000000000" pitchFamily="50" charset="-128"/>
                <a:ea typeface="游ゴシック" panose="020B0400000000000000" pitchFamily="50" charset="-128"/>
              </a:rPr>
              <a:t>三重県鈴鹿市北玉垣町字根洞</a:t>
            </a:r>
            <a:r>
              <a:rPr kumimoji="1" lang="en-US" altLang="zh-TW" sz="750" dirty="0">
                <a:latin typeface="游ゴシック" panose="020B0400000000000000" pitchFamily="50" charset="-128"/>
                <a:ea typeface="游ゴシック" panose="020B0400000000000000" pitchFamily="50" charset="-128"/>
              </a:rPr>
              <a:t>1864</a:t>
            </a:r>
            <a:r>
              <a:rPr kumimoji="1" lang="zh-TW" altLang="en-US" sz="750" dirty="0">
                <a:latin typeface="游ゴシック" panose="020B0400000000000000" pitchFamily="50" charset="-128"/>
                <a:ea typeface="游ゴシック" panose="020B0400000000000000" pitchFamily="50" charset="-128"/>
              </a:rPr>
              <a:t>番</a:t>
            </a:r>
            <a:r>
              <a:rPr kumimoji="1" lang="en-US" altLang="zh-TW" sz="750" dirty="0">
                <a:latin typeface="游ゴシック" panose="020B0400000000000000" pitchFamily="50" charset="-128"/>
                <a:ea typeface="游ゴシック" panose="020B0400000000000000" pitchFamily="50" charset="-128"/>
              </a:rPr>
              <a:t>12</a:t>
            </a:r>
            <a:r>
              <a:rPr kumimoji="1" lang="zh-TW" altLang="en-US" sz="750" dirty="0">
                <a:latin typeface="游ゴシック" panose="020B0400000000000000" pitchFamily="50" charset="-128"/>
                <a:ea typeface="游ゴシック" panose="020B0400000000000000" pitchFamily="50" charset="-128"/>
              </a:rPr>
              <a:t>他</a:t>
            </a:r>
            <a:r>
              <a:rPr lang="ja-JP" altLang="en-US" sz="750" dirty="0"/>
              <a:t>●販売戸数／</a:t>
            </a:r>
            <a:r>
              <a:rPr lang="en-US" altLang="ja-JP" sz="750" dirty="0"/>
              <a:t>3</a:t>
            </a:r>
            <a:r>
              <a:rPr lang="ja-JP" altLang="en-US" sz="750" dirty="0"/>
              <a:t>戸●敷地面積／</a:t>
            </a:r>
            <a:r>
              <a:rPr lang="en-US" altLang="ja-JP" sz="750" dirty="0"/>
              <a:t>177.41</a:t>
            </a:r>
            <a:r>
              <a:rPr lang="ja-JP" altLang="en-US" sz="750" dirty="0"/>
              <a:t>㎡</a:t>
            </a:r>
            <a:r>
              <a:rPr lang="en-US" altLang="ja-JP" sz="750" dirty="0"/>
              <a:t>(1</a:t>
            </a:r>
            <a:r>
              <a:rPr lang="ja-JP" altLang="en-US" sz="750" dirty="0"/>
              <a:t>号地</a:t>
            </a:r>
            <a:r>
              <a:rPr lang="en-US" altLang="ja-JP" sz="750" dirty="0"/>
              <a:t>)</a:t>
            </a:r>
            <a:r>
              <a:rPr lang="ja-JP" altLang="en-US" sz="750" dirty="0"/>
              <a:t>、</a:t>
            </a:r>
            <a:r>
              <a:rPr lang="en-US" altLang="ja-JP" sz="750" dirty="0"/>
              <a:t>166.96</a:t>
            </a:r>
            <a:r>
              <a:rPr lang="ja-JP" altLang="en-US" sz="750" dirty="0"/>
              <a:t>㎡</a:t>
            </a:r>
            <a:r>
              <a:rPr lang="en-US" altLang="ja-JP" sz="750" dirty="0"/>
              <a:t>(3</a:t>
            </a:r>
            <a:r>
              <a:rPr lang="ja-JP" altLang="en-US" sz="750" dirty="0"/>
              <a:t>号地</a:t>
            </a:r>
            <a:r>
              <a:rPr lang="en-US" altLang="ja-JP" sz="750" dirty="0"/>
              <a:t>)</a:t>
            </a:r>
            <a:r>
              <a:rPr lang="ja-JP" altLang="en-US" sz="750" dirty="0"/>
              <a:t>、</a:t>
            </a:r>
            <a:r>
              <a:rPr lang="en-US" altLang="ja-JP" sz="750" dirty="0"/>
              <a:t>174.71</a:t>
            </a:r>
            <a:r>
              <a:rPr lang="ja-JP" altLang="en-US" sz="750" dirty="0"/>
              <a:t>㎡</a:t>
            </a:r>
            <a:r>
              <a:rPr lang="en-US" altLang="ja-JP" sz="750" dirty="0"/>
              <a:t>(4</a:t>
            </a:r>
            <a:r>
              <a:rPr lang="ja-JP" altLang="en-US" sz="750" dirty="0"/>
              <a:t>号地</a:t>
            </a:r>
            <a:r>
              <a:rPr lang="en-US" altLang="ja-JP" sz="750" dirty="0"/>
              <a:t>)</a:t>
            </a:r>
            <a:r>
              <a:rPr lang="ja-JP" altLang="en-US" sz="750" dirty="0"/>
              <a:t>●建物面積／</a:t>
            </a:r>
            <a:r>
              <a:rPr lang="en-US" altLang="ja-JP" sz="750" dirty="0"/>
              <a:t>106.32</a:t>
            </a:r>
            <a:r>
              <a:rPr lang="ja-JP" altLang="en-US" sz="750" dirty="0"/>
              <a:t>㎡</a:t>
            </a:r>
            <a:r>
              <a:rPr lang="en-US" altLang="ja-JP" sz="750" dirty="0"/>
              <a:t>(1</a:t>
            </a:r>
            <a:r>
              <a:rPr lang="ja-JP" altLang="en-US" sz="750" dirty="0"/>
              <a:t>号地</a:t>
            </a:r>
            <a:r>
              <a:rPr lang="en-US" altLang="ja-JP" sz="750" dirty="0"/>
              <a:t>)</a:t>
            </a:r>
            <a:r>
              <a:rPr lang="ja-JP" altLang="en-US" sz="750" dirty="0"/>
              <a:t>、</a:t>
            </a:r>
            <a:r>
              <a:rPr lang="en-US" altLang="ja-JP" sz="750" dirty="0"/>
              <a:t>107.98</a:t>
            </a:r>
            <a:r>
              <a:rPr lang="ja-JP" altLang="en-US" sz="750" dirty="0"/>
              <a:t>㎡</a:t>
            </a:r>
            <a:r>
              <a:rPr lang="en-US" altLang="ja-JP" sz="750" dirty="0"/>
              <a:t>(3</a:t>
            </a:r>
            <a:r>
              <a:rPr lang="ja-JP" altLang="en-US" sz="750" dirty="0"/>
              <a:t>号地</a:t>
            </a:r>
            <a:r>
              <a:rPr lang="en-US" altLang="ja-JP" sz="750" dirty="0"/>
              <a:t>)</a:t>
            </a:r>
            <a:r>
              <a:rPr lang="ja-JP" altLang="en-US" sz="750" dirty="0"/>
              <a:t>、</a:t>
            </a:r>
            <a:r>
              <a:rPr lang="en-US" altLang="ja-JP" sz="750" dirty="0"/>
              <a:t>109.64</a:t>
            </a:r>
            <a:r>
              <a:rPr lang="ja-JP" altLang="en-US" sz="750" dirty="0"/>
              <a:t>㎡</a:t>
            </a:r>
            <a:r>
              <a:rPr lang="en-US" altLang="ja-JP" sz="750" dirty="0"/>
              <a:t>(4</a:t>
            </a:r>
            <a:r>
              <a:rPr lang="ja-JP" altLang="en-US" sz="750" dirty="0"/>
              <a:t>号地</a:t>
            </a:r>
            <a:r>
              <a:rPr lang="en-US" altLang="ja-JP" sz="750" dirty="0"/>
              <a:t>)</a:t>
            </a:r>
            <a:r>
              <a:rPr lang="ja-JP" altLang="en-US" sz="750" dirty="0"/>
              <a:t> ●販売価格</a:t>
            </a:r>
            <a:r>
              <a:rPr lang="en-US" altLang="ja-JP" sz="750" dirty="0"/>
              <a:t>(</a:t>
            </a:r>
            <a:r>
              <a:rPr lang="ja-JP" altLang="en-US" sz="750" dirty="0"/>
              <a:t>税込</a:t>
            </a:r>
            <a:r>
              <a:rPr lang="en-US" altLang="ja-JP" sz="750" dirty="0"/>
              <a:t>)</a:t>
            </a:r>
            <a:r>
              <a:rPr lang="ja-JP" altLang="en-US" sz="750" dirty="0"/>
              <a:t>／</a:t>
            </a:r>
            <a:r>
              <a:rPr lang="en-US" altLang="ja-JP" sz="750" dirty="0"/>
              <a:t>3,980</a:t>
            </a:r>
            <a:r>
              <a:rPr lang="ja-JP" altLang="en-US" sz="750" dirty="0"/>
              <a:t>万円～</a:t>
            </a:r>
            <a:r>
              <a:rPr lang="en-US" altLang="ja-JP" sz="750" dirty="0"/>
              <a:t>4,260</a:t>
            </a:r>
            <a:r>
              <a:rPr lang="ja-JP" altLang="en-US" sz="750" dirty="0"/>
              <a:t>万円●建物構造／</a:t>
            </a:r>
            <a:r>
              <a:rPr lang="zh-TW" altLang="en-US" sz="750" b="0" i="0" dirty="0">
                <a:solidFill>
                  <a:srgbClr val="383434"/>
                </a:solidFill>
                <a:effectLst/>
                <a:latin typeface="游ゴシック" panose="020B0400000000000000" pitchFamily="50" charset="-128"/>
                <a:ea typeface="游ゴシック" panose="020B0400000000000000" pitchFamily="50" charset="-128"/>
              </a:rPr>
              <a:t>軽量鉄骨</a:t>
            </a:r>
            <a:r>
              <a:rPr lang="en-US" altLang="zh-TW" sz="750" b="0" i="0" dirty="0">
                <a:solidFill>
                  <a:srgbClr val="383434"/>
                </a:solidFill>
                <a:effectLst/>
                <a:latin typeface="游ゴシック" panose="020B0400000000000000" pitchFamily="50" charset="-128"/>
                <a:ea typeface="游ゴシック" panose="020B0400000000000000" pitchFamily="50" charset="-128"/>
              </a:rPr>
              <a:t>2</a:t>
            </a:r>
            <a:r>
              <a:rPr lang="zh-TW" altLang="en-US" sz="750" b="0" i="0" dirty="0">
                <a:solidFill>
                  <a:srgbClr val="383434"/>
                </a:solidFill>
                <a:effectLst/>
                <a:latin typeface="游ゴシック" panose="020B0400000000000000" pitchFamily="50" charset="-128"/>
                <a:ea typeface="游ゴシック" panose="020B0400000000000000" pitchFamily="50" charset="-128"/>
              </a:rPr>
              <a:t>階建</a:t>
            </a:r>
            <a:r>
              <a:rPr lang="en-US" altLang="zh-TW" sz="750" b="0" i="0" dirty="0">
                <a:solidFill>
                  <a:srgbClr val="383434"/>
                </a:solidFill>
                <a:effectLst/>
                <a:latin typeface="游ゴシック" panose="020B0400000000000000" pitchFamily="50" charset="-128"/>
                <a:ea typeface="游ゴシック" panose="020B0400000000000000" pitchFamily="50" charset="-128"/>
              </a:rPr>
              <a:t>(3</a:t>
            </a:r>
            <a:r>
              <a:rPr lang="zh-TW" altLang="en-US" sz="750" b="0" i="0" dirty="0">
                <a:solidFill>
                  <a:srgbClr val="383434"/>
                </a:solidFill>
                <a:effectLst/>
                <a:latin typeface="游ゴシック" panose="020B0400000000000000" pitchFamily="50" charset="-128"/>
                <a:ea typeface="游ゴシック" panose="020B0400000000000000" pitchFamily="50" charset="-128"/>
              </a:rPr>
              <a:t>戸</a:t>
            </a:r>
            <a:r>
              <a:rPr lang="en-US" altLang="zh-TW" sz="750" b="0" i="0" dirty="0">
                <a:solidFill>
                  <a:srgbClr val="383434"/>
                </a:solidFill>
                <a:effectLst/>
                <a:latin typeface="游ゴシック" panose="020B0400000000000000" pitchFamily="50" charset="-128"/>
                <a:ea typeface="游ゴシック" panose="020B0400000000000000" pitchFamily="50" charset="-128"/>
              </a:rPr>
              <a:t>)</a:t>
            </a:r>
            <a:r>
              <a:rPr lang="ja-JP" altLang="en-US" sz="750" dirty="0"/>
              <a:t>●建築確認番号／トータル確認第</a:t>
            </a:r>
            <a:r>
              <a:rPr lang="en-US" altLang="ja-JP" sz="750" dirty="0"/>
              <a:t>T2313-145</a:t>
            </a:r>
            <a:r>
              <a:rPr lang="ja-JP" altLang="en-US" sz="750" dirty="0"/>
              <a:t>号他●建物完成年月／</a:t>
            </a:r>
            <a:r>
              <a:rPr lang="en-US" altLang="ja-JP" sz="750" dirty="0"/>
              <a:t>2024</a:t>
            </a:r>
            <a:r>
              <a:rPr lang="ja-JP" altLang="en-US" sz="750" dirty="0"/>
              <a:t>年</a:t>
            </a:r>
            <a:r>
              <a:rPr lang="en-US" altLang="ja-JP" sz="750" dirty="0"/>
              <a:t>12</a:t>
            </a:r>
            <a:r>
              <a:rPr lang="ja-JP" altLang="en-US" sz="750" dirty="0"/>
              <a:t>月完成済</a:t>
            </a:r>
            <a:r>
              <a:rPr lang="en-US" altLang="ja-JP" sz="750" dirty="0"/>
              <a:t>(3</a:t>
            </a:r>
            <a:r>
              <a:rPr lang="ja-JP" altLang="en-US" sz="750" dirty="0"/>
              <a:t>戸</a:t>
            </a:r>
            <a:r>
              <a:rPr lang="en-US" altLang="ja-JP" sz="750" dirty="0"/>
              <a:t>)</a:t>
            </a:r>
            <a:r>
              <a:rPr lang="ja-JP" altLang="en-US" sz="750" dirty="0"/>
              <a:t>●</a:t>
            </a:r>
            <a:r>
              <a:rPr lang="ja-JP" altLang="en-US" sz="750" dirty="0">
                <a:solidFill>
                  <a:srgbClr val="000000"/>
                </a:solidFill>
                <a:latin typeface="游ゴシック" panose="020B0400000000000000" pitchFamily="50" charset="-128"/>
                <a:ea typeface="游ゴシック" panose="020B0400000000000000" pitchFamily="50" charset="-128"/>
              </a:rPr>
              <a:t>引渡し</a:t>
            </a:r>
            <a:r>
              <a:rPr lang="ja-JP" altLang="en-US" sz="750" dirty="0"/>
              <a:t>可能年月／即引渡可</a:t>
            </a:r>
            <a:r>
              <a:rPr lang="en-US" altLang="ja-JP" sz="750" dirty="0"/>
              <a:t>(3</a:t>
            </a:r>
            <a:r>
              <a:rPr lang="ja-JP" altLang="en-US" sz="750" dirty="0"/>
              <a:t>戸</a:t>
            </a:r>
            <a:r>
              <a:rPr lang="en-US" altLang="ja-JP" sz="750" dirty="0"/>
              <a:t>)</a:t>
            </a:r>
            <a:endParaRPr kumimoji="1" lang="en-US" altLang="ja-JP" sz="750" dirty="0"/>
          </a:p>
        </p:txBody>
      </p:sp>
      <p:sp>
        <p:nvSpPr>
          <p:cNvPr id="59" name="テキスト ボックス 58">
            <a:extLst>
              <a:ext uri="{FF2B5EF4-FFF2-40B4-BE49-F238E27FC236}">
                <a16:creationId xmlns:a16="http://schemas.microsoft.com/office/drawing/2014/main" id="{C8DF0AE0-34AD-A990-BD03-314078E50D3B}"/>
              </a:ext>
            </a:extLst>
          </p:cNvPr>
          <p:cNvSpPr txBox="1"/>
          <p:nvPr/>
        </p:nvSpPr>
        <p:spPr>
          <a:xfrm>
            <a:off x="679569" y="264479"/>
            <a:ext cx="14284458" cy="438582"/>
          </a:xfrm>
          <a:prstGeom prst="rect">
            <a:avLst/>
          </a:prstGeom>
          <a:noFill/>
        </p:spPr>
        <p:txBody>
          <a:bodyPr wrap="square" rtlCol="0">
            <a:spAutoFit/>
          </a:bodyPr>
          <a:lstStyle/>
          <a:p>
            <a:r>
              <a:rPr lang="ja-JP" altLang="en-US" sz="750" dirty="0">
                <a:latin typeface="+mn-ea"/>
              </a:rPr>
              <a:t>■セキュレア東員町大木　</a:t>
            </a:r>
            <a:r>
              <a:rPr lang="en-US" altLang="ja-JP" sz="750" dirty="0">
                <a:latin typeface="+mn-ea"/>
              </a:rPr>
              <a:t>(</a:t>
            </a:r>
            <a:r>
              <a:rPr lang="ja-JP" altLang="en-US" sz="750" dirty="0">
                <a:latin typeface="+mn-ea"/>
              </a:rPr>
              <a:t>分譲住宅</a:t>
            </a:r>
            <a:r>
              <a:rPr lang="en-US" altLang="ja-JP" sz="750" dirty="0">
                <a:latin typeface="+mn-ea"/>
              </a:rPr>
              <a:t>)</a:t>
            </a:r>
            <a:r>
              <a:rPr lang="ja-JP" altLang="en-US" sz="750" dirty="0">
                <a:latin typeface="+mn-ea"/>
              </a:rPr>
              <a:t>概要●所在地／</a:t>
            </a:r>
            <a:r>
              <a:rPr lang="zh-TW" altLang="en-US" sz="750" b="0" i="0" dirty="0">
                <a:solidFill>
                  <a:srgbClr val="383434"/>
                </a:solidFill>
                <a:effectLst/>
                <a:latin typeface="游ゴシック" panose="020B0400000000000000" pitchFamily="50" charset="-128"/>
                <a:ea typeface="游ゴシック" panose="020B0400000000000000" pitchFamily="50" charset="-128"/>
              </a:rPr>
              <a:t>三重県員弁郡東員町大字八幡新田字八幡裏</a:t>
            </a:r>
            <a:r>
              <a:rPr lang="en-US" altLang="zh-TW" sz="750" b="0" i="0" dirty="0">
                <a:solidFill>
                  <a:srgbClr val="383434"/>
                </a:solidFill>
                <a:effectLst/>
                <a:latin typeface="游ゴシック" panose="020B0400000000000000" pitchFamily="50" charset="-128"/>
                <a:ea typeface="游ゴシック" panose="020B0400000000000000" pitchFamily="50" charset="-128"/>
              </a:rPr>
              <a:t>319-7</a:t>
            </a:r>
            <a:r>
              <a:rPr lang="ja-JP" altLang="en-US" sz="750" dirty="0">
                <a:solidFill>
                  <a:srgbClr val="383434"/>
                </a:solidFill>
                <a:latin typeface="游ゴシック" panose="020B0400000000000000" pitchFamily="50" charset="-128"/>
                <a:ea typeface="游ゴシック" panose="020B0400000000000000" pitchFamily="50" charset="-128"/>
              </a:rPr>
              <a:t>、</a:t>
            </a:r>
            <a:r>
              <a:rPr lang="zh-TW" altLang="en-US" sz="750" b="0" i="0" dirty="0">
                <a:solidFill>
                  <a:srgbClr val="383434"/>
                </a:solidFill>
                <a:effectLst/>
                <a:latin typeface="游ゴシック" panose="020B0400000000000000" pitchFamily="50" charset="-128"/>
                <a:ea typeface="游ゴシック" panose="020B0400000000000000" pitchFamily="50" charset="-128"/>
              </a:rPr>
              <a:t>員弁郡東員町大字大木字大鳥居前</a:t>
            </a:r>
            <a:r>
              <a:rPr lang="en-US" altLang="zh-TW" sz="750" b="0" i="0" dirty="0">
                <a:solidFill>
                  <a:srgbClr val="383434"/>
                </a:solidFill>
                <a:effectLst/>
                <a:latin typeface="游ゴシック" panose="020B0400000000000000" pitchFamily="50" charset="-128"/>
                <a:ea typeface="游ゴシック" panose="020B0400000000000000" pitchFamily="50" charset="-128"/>
              </a:rPr>
              <a:t>2013-58</a:t>
            </a:r>
            <a:r>
              <a:rPr lang="zh-TW" altLang="en-US" sz="750" b="0" i="0" dirty="0">
                <a:solidFill>
                  <a:srgbClr val="383434"/>
                </a:solidFill>
                <a:effectLst/>
                <a:latin typeface="游ゴシック" panose="020B0400000000000000" pitchFamily="50" charset="-128"/>
                <a:ea typeface="游ゴシック" panose="020B0400000000000000" pitchFamily="50" charset="-128"/>
              </a:rPr>
              <a:t>他</a:t>
            </a:r>
            <a:r>
              <a:rPr lang="ja-JP" altLang="en-US" sz="750" dirty="0">
                <a:latin typeface="游ゴシック" panose="020B0400000000000000" pitchFamily="50" charset="-128"/>
                <a:ea typeface="游ゴシック" panose="020B0400000000000000" pitchFamily="50" charset="-128"/>
              </a:rPr>
              <a:t>●交通／</a:t>
            </a:r>
            <a:r>
              <a:rPr lang="ja-JP" altLang="en-US" sz="750" b="0" i="0" dirty="0">
                <a:solidFill>
                  <a:srgbClr val="383434"/>
                </a:solidFill>
                <a:effectLst/>
                <a:latin typeface="游ゴシック" panose="020B0400000000000000" pitchFamily="50" charset="-128"/>
                <a:ea typeface="游ゴシック" panose="020B0400000000000000" pitchFamily="50" charset="-128"/>
              </a:rPr>
              <a:t>三岐鉄道北勢線「大泉」駅まで徒歩</a:t>
            </a:r>
            <a:r>
              <a:rPr lang="en-US" altLang="ja-JP" sz="750" b="0" i="0" dirty="0">
                <a:solidFill>
                  <a:srgbClr val="383434"/>
                </a:solidFill>
                <a:effectLst/>
                <a:latin typeface="游ゴシック" panose="020B0400000000000000" pitchFamily="50" charset="-128"/>
                <a:ea typeface="游ゴシック" panose="020B0400000000000000" pitchFamily="50" charset="-128"/>
              </a:rPr>
              <a:t>18</a:t>
            </a:r>
            <a:r>
              <a:rPr lang="ja-JP" altLang="en-US" sz="750" b="0" i="0" dirty="0">
                <a:solidFill>
                  <a:srgbClr val="383434"/>
                </a:solidFill>
                <a:effectLst/>
                <a:latin typeface="游ゴシック" panose="020B0400000000000000" pitchFamily="50" charset="-128"/>
                <a:ea typeface="游ゴシック" panose="020B0400000000000000" pitchFamily="50" charset="-128"/>
              </a:rPr>
              <a:t>分～</a:t>
            </a:r>
            <a:r>
              <a:rPr lang="en-US" altLang="ja-JP" sz="750" b="0" i="0" dirty="0">
                <a:solidFill>
                  <a:srgbClr val="383434"/>
                </a:solidFill>
                <a:effectLst/>
                <a:latin typeface="游ゴシック" panose="020B0400000000000000" pitchFamily="50" charset="-128"/>
                <a:ea typeface="游ゴシック" panose="020B0400000000000000" pitchFamily="50" charset="-128"/>
              </a:rPr>
              <a:t>19</a:t>
            </a:r>
            <a:r>
              <a:rPr lang="ja-JP" altLang="en-US" sz="750" b="0" i="0" dirty="0">
                <a:solidFill>
                  <a:srgbClr val="383434"/>
                </a:solidFill>
                <a:effectLst/>
                <a:latin typeface="游ゴシック" panose="020B0400000000000000" pitchFamily="50" charset="-128"/>
                <a:ea typeface="游ゴシック" panose="020B0400000000000000" pitchFamily="50" charset="-128"/>
              </a:rPr>
              <a:t>分、三岐鉄道北勢線「東員」駅まで約</a:t>
            </a:r>
            <a:r>
              <a:rPr lang="en-US" altLang="ja-JP" sz="750" b="0" i="0" dirty="0">
                <a:solidFill>
                  <a:srgbClr val="383434"/>
                </a:solidFill>
                <a:effectLst/>
                <a:latin typeface="游ゴシック" panose="020B0400000000000000" pitchFamily="50" charset="-128"/>
                <a:ea typeface="游ゴシック" panose="020B0400000000000000" pitchFamily="50" charset="-128"/>
              </a:rPr>
              <a:t>1,960m</a:t>
            </a:r>
            <a:r>
              <a:rPr lang="ja-JP" altLang="en-US" sz="750" b="0" i="0" dirty="0">
                <a:solidFill>
                  <a:srgbClr val="383434"/>
                </a:solidFill>
                <a:effectLst/>
                <a:latin typeface="游ゴシック" panose="020B0400000000000000" pitchFamily="50" charset="-128"/>
                <a:ea typeface="游ゴシック" panose="020B0400000000000000" pitchFamily="50" charset="-128"/>
              </a:rPr>
              <a:t>～</a:t>
            </a:r>
            <a:r>
              <a:rPr lang="en-US" altLang="ja-JP" sz="750" b="0" i="0" dirty="0">
                <a:solidFill>
                  <a:srgbClr val="383434"/>
                </a:solidFill>
                <a:effectLst/>
                <a:latin typeface="游ゴシック" panose="020B0400000000000000" pitchFamily="50" charset="-128"/>
                <a:ea typeface="游ゴシック" panose="020B0400000000000000" pitchFamily="50" charset="-128"/>
              </a:rPr>
              <a:t>1,990m</a:t>
            </a:r>
            <a:r>
              <a:rPr lang="ja-JP" altLang="en-US" sz="750" dirty="0">
                <a:solidFill>
                  <a:srgbClr val="383434"/>
                </a:solidFill>
                <a:latin typeface="+mn-ea"/>
              </a:rPr>
              <a:t>●総戸数／</a:t>
            </a:r>
            <a:r>
              <a:rPr lang="en-US" altLang="ja-JP" sz="750" dirty="0">
                <a:solidFill>
                  <a:srgbClr val="383434"/>
                </a:solidFill>
                <a:latin typeface="+mn-ea"/>
              </a:rPr>
              <a:t>8</a:t>
            </a:r>
            <a:r>
              <a:rPr lang="ja-JP" altLang="en-US" sz="750" dirty="0">
                <a:solidFill>
                  <a:srgbClr val="383434"/>
                </a:solidFill>
                <a:latin typeface="+mn-ea"/>
              </a:rPr>
              <a:t>戸●用途地域／</a:t>
            </a:r>
            <a:r>
              <a:rPr lang="ja-JP" altLang="en-US" sz="750" b="0" i="0" dirty="0">
                <a:solidFill>
                  <a:srgbClr val="383434"/>
                </a:solidFill>
                <a:effectLst/>
                <a:latin typeface="+mn-ea"/>
              </a:rPr>
              <a:t>無指定地域●都市計画／市街化調整区域</a:t>
            </a:r>
            <a:r>
              <a:rPr lang="en-US" altLang="ja-JP" sz="750" b="0" i="0" dirty="0">
                <a:solidFill>
                  <a:srgbClr val="383434"/>
                </a:solidFill>
                <a:effectLst/>
                <a:latin typeface="+mn-ea"/>
              </a:rPr>
              <a:t>(</a:t>
            </a:r>
            <a:r>
              <a:rPr lang="ja-JP" altLang="en-US" sz="750" b="0" i="0" dirty="0">
                <a:solidFill>
                  <a:srgbClr val="383434"/>
                </a:solidFill>
                <a:effectLst/>
                <a:latin typeface="+mn-ea"/>
              </a:rPr>
              <a:t>開発許可等による分譲地</a:t>
            </a:r>
            <a:r>
              <a:rPr lang="en-US" altLang="ja-JP" sz="750" b="0" i="0" dirty="0">
                <a:solidFill>
                  <a:srgbClr val="383434"/>
                </a:solidFill>
                <a:effectLst/>
                <a:latin typeface="+mn-ea"/>
              </a:rPr>
              <a:t>)</a:t>
            </a:r>
            <a:r>
              <a:rPr lang="ja-JP" altLang="en-US" sz="750" b="0" i="0" dirty="0">
                <a:solidFill>
                  <a:srgbClr val="383434"/>
                </a:solidFill>
                <a:effectLst/>
                <a:latin typeface="+mn-ea"/>
              </a:rPr>
              <a:t>●道路の幅員／</a:t>
            </a:r>
            <a:r>
              <a:rPr lang="en-US" altLang="ja-JP" sz="750" b="0" i="0" dirty="0">
                <a:solidFill>
                  <a:srgbClr val="383434"/>
                </a:solidFill>
                <a:effectLst/>
                <a:latin typeface="+mn-ea"/>
              </a:rPr>
              <a:t>5.0</a:t>
            </a:r>
            <a:r>
              <a:rPr lang="ja-JP" altLang="en-US" sz="750" b="0" i="0" dirty="0">
                <a:solidFill>
                  <a:srgbClr val="383434"/>
                </a:solidFill>
                <a:effectLst/>
                <a:latin typeface="+mn-ea"/>
              </a:rPr>
              <a:t>ｍ、</a:t>
            </a:r>
            <a:r>
              <a:rPr lang="en-US" altLang="ja-JP" sz="750" b="0" i="0" dirty="0">
                <a:solidFill>
                  <a:srgbClr val="383434"/>
                </a:solidFill>
                <a:effectLst/>
                <a:latin typeface="+mn-ea"/>
              </a:rPr>
              <a:t>6.0</a:t>
            </a:r>
            <a:r>
              <a:rPr lang="ja-JP" altLang="en-US" sz="750" b="0" i="0" dirty="0">
                <a:solidFill>
                  <a:srgbClr val="383434"/>
                </a:solidFill>
                <a:effectLst/>
                <a:latin typeface="+mn-ea"/>
              </a:rPr>
              <a:t>ｍ（アスファルト舗装）●販売戸数／</a:t>
            </a:r>
            <a:r>
              <a:rPr lang="en-US" altLang="ja-JP" sz="750" b="0" i="0" dirty="0">
                <a:solidFill>
                  <a:srgbClr val="383434"/>
                </a:solidFill>
                <a:effectLst/>
                <a:latin typeface="+mn-ea"/>
              </a:rPr>
              <a:t>5</a:t>
            </a:r>
            <a:r>
              <a:rPr lang="ja-JP" altLang="en-US" sz="750" b="0" i="0" dirty="0">
                <a:solidFill>
                  <a:srgbClr val="383434"/>
                </a:solidFill>
                <a:effectLst/>
                <a:latin typeface="+mn-ea"/>
              </a:rPr>
              <a:t>戸●土地面積／</a:t>
            </a:r>
            <a:r>
              <a:rPr lang="en-US" altLang="ja-JP" sz="750" b="0" i="0" dirty="0">
                <a:solidFill>
                  <a:srgbClr val="383434"/>
                </a:solidFill>
                <a:effectLst/>
                <a:latin typeface="+mn-ea"/>
              </a:rPr>
              <a:t>205.61</a:t>
            </a:r>
            <a:r>
              <a:rPr lang="ja-JP" altLang="en-US" sz="750" b="0" i="0" dirty="0">
                <a:solidFill>
                  <a:srgbClr val="383434"/>
                </a:solidFill>
                <a:effectLst/>
                <a:latin typeface="+mn-ea"/>
              </a:rPr>
              <a:t>㎡</a:t>
            </a:r>
            <a:r>
              <a:rPr lang="en-US" altLang="ja-JP" sz="750" b="0" i="0" dirty="0">
                <a:solidFill>
                  <a:srgbClr val="383434"/>
                </a:solidFill>
                <a:effectLst/>
                <a:latin typeface="+mn-ea"/>
              </a:rPr>
              <a:t>(6</a:t>
            </a:r>
            <a:r>
              <a:rPr lang="ja-JP" altLang="en-US" sz="750" b="0" i="0" dirty="0">
                <a:solidFill>
                  <a:srgbClr val="383434"/>
                </a:solidFill>
                <a:effectLst/>
                <a:latin typeface="+mn-ea"/>
              </a:rPr>
              <a:t>号地</a:t>
            </a:r>
            <a:r>
              <a:rPr lang="en-US" altLang="ja-JP" sz="750" b="0" i="0" dirty="0">
                <a:solidFill>
                  <a:srgbClr val="383434"/>
                </a:solidFill>
                <a:effectLst/>
                <a:latin typeface="+mn-ea"/>
              </a:rPr>
              <a:t>)</a:t>
            </a:r>
            <a:r>
              <a:rPr lang="ja-JP" altLang="en-US" sz="750" b="0" i="0" dirty="0">
                <a:solidFill>
                  <a:srgbClr val="383434"/>
                </a:solidFill>
                <a:effectLst/>
                <a:latin typeface="+mn-ea"/>
              </a:rPr>
              <a:t>～</a:t>
            </a:r>
            <a:r>
              <a:rPr lang="en-US" altLang="ja-JP" sz="750" b="0" i="0" dirty="0">
                <a:solidFill>
                  <a:srgbClr val="383434"/>
                </a:solidFill>
                <a:effectLst/>
                <a:latin typeface="+mn-ea"/>
              </a:rPr>
              <a:t>229.88</a:t>
            </a:r>
            <a:r>
              <a:rPr lang="ja-JP" altLang="en-US" sz="750" b="0" i="0" dirty="0">
                <a:solidFill>
                  <a:srgbClr val="383434"/>
                </a:solidFill>
                <a:effectLst/>
                <a:latin typeface="+mn-ea"/>
              </a:rPr>
              <a:t>㎡</a:t>
            </a:r>
            <a:r>
              <a:rPr lang="en-US" altLang="ja-JP" sz="750" b="0" i="0" dirty="0">
                <a:solidFill>
                  <a:srgbClr val="383434"/>
                </a:solidFill>
                <a:effectLst/>
                <a:latin typeface="+mn-ea"/>
              </a:rPr>
              <a:t>(1</a:t>
            </a:r>
            <a:r>
              <a:rPr lang="ja-JP" altLang="en-US" sz="750" b="0" i="0" dirty="0">
                <a:solidFill>
                  <a:srgbClr val="383434"/>
                </a:solidFill>
                <a:effectLst/>
                <a:latin typeface="+mn-ea"/>
              </a:rPr>
              <a:t>号地</a:t>
            </a:r>
            <a:r>
              <a:rPr lang="en-US" altLang="ja-JP" sz="750" b="0" i="0" dirty="0">
                <a:solidFill>
                  <a:srgbClr val="383434"/>
                </a:solidFill>
                <a:effectLst/>
                <a:latin typeface="+mn-ea"/>
              </a:rPr>
              <a:t>)</a:t>
            </a:r>
            <a:r>
              <a:rPr lang="ja-JP" altLang="en-US" sz="750" b="0" i="0" dirty="0">
                <a:solidFill>
                  <a:srgbClr val="383434"/>
                </a:solidFill>
                <a:effectLst/>
                <a:latin typeface="+mn-ea"/>
              </a:rPr>
              <a:t>●私道負担／なし●建物面積／</a:t>
            </a:r>
            <a:r>
              <a:rPr lang="en-US" altLang="ja-JP" sz="750" b="0" i="0" dirty="0">
                <a:solidFill>
                  <a:srgbClr val="383434"/>
                </a:solidFill>
                <a:effectLst/>
                <a:latin typeface="+mn-ea"/>
              </a:rPr>
              <a:t>83.13</a:t>
            </a:r>
            <a:r>
              <a:rPr lang="ja-JP" altLang="en-US" sz="750" b="0" i="0" dirty="0">
                <a:solidFill>
                  <a:srgbClr val="383434"/>
                </a:solidFill>
                <a:effectLst/>
                <a:latin typeface="+mn-ea"/>
              </a:rPr>
              <a:t>㎡</a:t>
            </a:r>
            <a:r>
              <a:rPr lang="en-US" altLang="ja-JP" sz="750" b="0" i="0" dirty="0">
                <a:solidFill>
                  <a:srgbClr val="383434"/>
                </a:solidFill>
                <a:effectLst/>
                <a:latin typeface="+mn-ea"/>
              </a:rPr>
              <a:t>(2</a:t>
            </a:r>
            <a:r>
              <a:rPr lang="ja-JP" altLang="en-US" sz="750" b="0" i="0" dirty="0">
                <a:solidFill>
                  <a:srgbClr val="383434"/>
                </a:solidFill>
                <a:effectLst/>
                <a:latin typeface="+mn-ea"/>
              </a:rPr>
              <a:t>号地</a:t>
            </a:r>
            <a:r>
              <a:rPr lang="en-US" altLang="ja-JP" sz="750" b="0" i="0" dirty="0">
                <a:solidFill>
                  <a:srgbClr val="383434"/>
                </a:solidFill>
                <a:effectLst/>
                <a:latin typeface="+mn-ea"/>
              </a:rPr>
              <a:t>)</a:t>
            </a:r>
            <a:r>
              <a:rPr lang="ja-JP" altLang="en-US" sz="750" b="0" i="0" dirty="0">
                <a:solidFill>
                  <a:srgbClr val="383434"/>
                </a:solidFill>
                <a:effectLst/>
                <a:latin typeface="+mn-ea"/>
              </a:rPr>
              <a:t>～</a:t>
            </a:r>
            <a:r>
              <a:rPr lang="en-US" altLang="ja-JP" sz="750" b="0" i="0" dirty="0">
                <a:solidFill>
                  <a:srgbClr val="383434"/>
                </a:solidFill>
                <a:effectLst/>
                <a:latin typeface="+mn-ea"/>
              </a:rPr>
              <a:t>97.70</a:t>
            </a:r>
            <a:r>
              <a:rPr lang="ja-JP" altLang="en-US" sz="750" b="0" i="0" dirty="0">
                <a:solidFill>
                  <a:srgbClr val="383434"/>
                </a:solidFill>
                <a:effectLst/>
                <a:latin typeface="+mn-ea"/>
              </a:rPr>
              <a:t>㎡</a:t>
            </a:r>
            <a:r>
              <a:rPr lang="en-US" altLang="ja-JP" sz="750" b="0" i="0" dirty="0">
                <a:solidFill>
                  <a:srgbClr val="383434"/>
                </a:solidFill>
                <a:effectLst/>
                <a:latin typeface="+mn-ea"/>
              </a:rPr>
              <a:t>(1</a:t>
            </a:r>
            <a:r>
              <a:rPr lang="ja-JP" altLang="en-US" sz="750" b="0" i="0" dirty="0">
                <a:solidFill>
                  <a:srgbClr val="383434"/>
                </a:solidFill>
                <a:effectLst/>
                <a:latin typeface="+mn-ea"/>
              </a:rPr>
              <a:t>号地</a:t>
            </a:r>
            <a:r>
              <a:rPr lang="en-US" altLang="ja-JP" sz="750" b="0" i="0" dirty="0">
                <a:solidFill>
                  <a:srgbClr val="383434"/>
                </a:solidFill>
                <a:effectLst/>
                <a:latin typeface="+mn-ea"/>
              </a:rPr>
              <a:t>)</a:t>
            </a:r>
            <a:r>
              <a:rPr lang="ja-JP" altLang="en-US" sz="750" b="0" i="0" dirty="0">
                <a:solidFill>
                  <a:srgbClr val="383434"/>
                </a:solidFill>
                <a:effectLst/>
                <a:latin typeface="+mn-ea"/>
              </a:rPr>
              <a:t>●建物構造／</a:t>
            </a:r>
            <a:r>
              <a:rPr lang="zh-TW" altLang="en-US" sz="750" b="0" i="0" dirty="0">
                <a:solidFill>
                  <a:srgbClr val="383434"/>
                </a:solidFill>
                <a:effectLst/>
                <a:latin typeface="游ゴシック" panose="020B0400000000000000" pitchFamily="50" charset="-128"/>
                <a:ea typeface="游ゴシック" panose="020B0400000000000000" pitchFamily="50" charset="-128"/>
              </a:rPr>
              <a:t>軽量鉄骨</a:t>
            </a:r>
            <a:r>
              <a:rPr lang="en-US" altLang="zh-TW" sz="750" b="0" i="0" dirty="0">
                <a:solidFill>
                  <a:srgbClr val="383434"/>
                </a:solidFill>
                <a:effectLst/>
                <a:latin typeface="游ゴシック" panose="020B0400000000000000" pitchFamily="50" charset="-128"/>
                <a:ea typeface="游ゴシック" panose="020B0400000000000000" pitchFamily="50" charset="-128"/>
              </a:rPr>
              <a:t>1</a:t>
            </a:r>
            <a:r>
              <a:rPr lang="zh-TW" altLang="en-US" sz="750" b="0" i="0" dirty="0">
                <a:solidFill>
                  <a:srgbClr val="383434"/>
                </a:solidFill>
                <a:effectLst/>
                <a:latin typeface="游ゴシック" panose="020B0400000000000000" pitchFamily="50" charset="-128"/>
                <a:ea typeface="游ゴシック" panose="020B0400000000000000" pitchFamily="50" charset="-128"/>
              </a:rPr>
              <a:t>階建</a:t>
            </a:r>
            <a:r>
              <a:rPr lang="en-US" altLang="zh-TW" sz="750" b="0" i="0" dirty="0">
                <a:solidFill>
                  <a:srgbClr val="383434"/>
                </a:solidFill>
                <a:effectLst/>
                <a:latin typeface="游ゴシック" panose="020B0400000000000000" pitchFamily="50" charset="-128"/>
                <a:ea typeface="游ゴシック" panose="020B0400000000000000" pitchFamily="50" charset="-128"/>
              </a:rPr>
              <a:t>(</a:t>
            </a:r>
            <a:r>
              <a:rPr lang="en-US" altLang="ja-JP" sz="750" b="0" i="0" dirty="0">
                <a:solidFill>
                  <a:srgbClr val="383434"/>
                </a:solidFill>
                <a:effectLst/>
                <a:latin typeface="游ゴシック" panose="020B0400000000000000" pitchFamily="50" charset="-128"/>
                <a:ea typeface="游ゴシック" panose="020B0400000000000000" pitchFamily="50" charset="-128"/>
              </a:rPr>
              <a:t>3</a:t>
            </a:r>
            <a:r>
              <a:rPr lang="zh-TW" altLang="en-US" sz="750" b="0" i="0" dirty="0">
                <a:solidFill>
                  <a:srgbClr val="383434"/>
                </a:solidFill>
                <a:effectLst/>
                <a:latin typeface="游ゴシック" panose="020B0400000000000000" pitchFamily="50" charset="-128"/>
                <a:ea typeface="游ゴシック" panose="020B0400000000000000" pitchFamily="50" charset="-128"/>
              </a:rPr>
              <a:t>戸</a:t>
            </a:r>
            <a:r>
              <a:rPr lang="en-US" altLang="zh-TW" sz="750" b="0" i="0" dirty="0">
                <a:solidFill>
                  <a:srgbClr val="383434"/>
                </a:solidFill>
                <a:effectLst/>
                <a:latin typeface="游ゴシック" panose="020B0400000000000000" pitchFamily="50" charset="-128"/>
                <a:ea typeface="游ゴシック" panose="020B0400000000000000" pitchFamily="50" charset="-128"/>
              </a:rPr>
              <a:t>)</a:t>
            </a:r>
            <a:r>
              <a:rPr lang="zh-TW" altLang="en-US" sz="750" b="0" i="0" dirty="0">
                <a:solidFill>
                  <a:srgbClr val="383434"/>
                </a:solidFill>
                <a:effectLst/>
                <a:latin typeface="游ゴシック" panose="020B0400000000000000" pitchFamily="50" charset="-128"/>
                <a:ea typeface="游ゴシック" panose="020B0400000000000000" pitchFamily="50" charset="-128"/>
              </a:rPr>
              <a:t>、木造</a:t>
            </a:r>
            <a:r>
              <a:rPr lang="en-US" altLang="zh-TW" sz="750" b="0" i="0" dirty="0">
                <a:solidFill>
                  <a:srgbClr val="383434"/>
                </a:solidFill>
                <a:effectLst/>
                <a:latin typeface="游ゴシック" panose="020B0400000000000000" pitchFamily="50" charset="-128"/>
                <a:ea typeface="游ゴシック" panose="020B0400000000000000" pitchFamily="50" charset="-128"/>
              </a:rPr>
              <a:t>2</a:t>
            </a:r>
            <a:r>
              <a:rPr lang="zh-TW" altLang="en-US" sz="750" b="0" i="0" dirty="0">
                <a:solidFill>
                  <a:srgbClr val="383434"/>
                </a:solidFill>
                <a:effectLst/>
                <a:latin typeface="游ゴシック" panose="020B0400000000000000" pitchFamily="50" charset="-128"/>
                <a:ea typeface="游ゴシック" panose="020B0400000000000000" pitchFamily="50" charset="-128"/>
              </a:rPr>
              <a:t>階建</a:t>
            </a:r>
            <a:r>
              <a:rPr lang="en-US" altLang="zh-TW" sz="750" b="0" i="0" dirty="0">
                <a:solidFill>
                  <a:srgbClr val="383434"/>
                </a:solidFill>
                <a:effectLst/>
                <a:latin typeface="游ゴシック" panose="020B0400000000000000" pitchFamily="50" charset="-128"/>
                <a:ea typeface="游ゴシック" panose="020B0400000000000000" pitchFamily="50" charset="-128"/>
              </a:rPr>
              <a:t>(2</a:t>
            </a:r>
            <a:r>
              <a:rPr lang="zh-TW" altLang="en-US" sz="750" b="0" i="0" dirty="0">
                <a:solidFill>
                  <a:srgbClr val="383434"/>
                </a:solidFill>
                <a:effectLst/>
                <a:latin typeface="游ゴシック" panose="020B0400000000000000" pitchFamily="50" charset="-128"/>
                <a:ea typeface="游ゴシック" panose="020B0400000000000000" pitchFamily="50" charset="-128"/>
              </a:rPr>
              <a:t>戸</a:t>
            </a:r>
            <a:r>
              <a:rPr lang="en-US" altLang="zh-TW" sz="750" b="0" i="0" dirty="0">
                <a:solidFill>
                  <a:srgbClr val="383434"/>
                </a:solidFill>
                <a:effectLst/>
                <a:latin typeface="游ゴシック" panose="020B0400000000000000" pitchFamily="50" charset="-128"/>
                <a:ea typeface="游ゴシック" panose="020B0400000000000000" pitchFamily="50" charset="-128"/>
              </a:rPr>
              <a:t>)</a:t>
            </a:r>
            <a:r>
              <a:rPr lang="ja-JP" altLang="en-US" sz="750" b="0" i="0" dirty="0">
                <a:solidFill>
                  <a:srgbClr val="383434"/>
                </a:solidFill>
                <a:effectLst/>
                <a:latin typeface="+mn-ea"/>
              </a:rPr>
              <a:t>●建築確認番号／第</a:t>
            </a:r>
            <a:r>
              <a:rPr lang="en-US" altLang="ja-JP" sz="750" b="0" i="0" dirty="0">
                <a:solidFill>
                  <a:srgbClr val="383434"/>
                </a:solidFill>
                <a:effectLst/>
                <a:latin typeface="+mn-ea"/>
              </a:rPr>
              <a:t>ERI-24019997</a:t>
            </a:r>
            <a:r>
              <a:rPr lang="ja-JP" altLang="en-US" sz="750" b="0" i="0" dirty="0">
                <a:solidFill>
                  <a:srgbClr val="383434"/>
                </a:solidFill>
                <a:effectLst/>
                <a:latin typeface="+mn-ea"/>
              </a:rPr>
              <a:t>号他●設備等の概要／電気：中部電力（他の小売電気事業者の選択も可能です）、ガス：オール電化のためなし（</a:t>
            </a:r>
            <a:r>
              <a:rPr lang="en-US" altLang="ja-JP" sz="750" b="0" i="0" dirty="0">
                <a:solidFill>
                  <a:srgbClr val="383434"/>
                </a:solidFill>
                <a:effectLst/>
                <a:latin typeface="+mn-ea"/>
              </a:rPr>
              <a:t>1</a:t>
            </a:r>
            <a:r>
              <a:rPr lang="ja-JP" altLang="en-US" sz="750" b="0" i="0" dirty="0">
                <a:solidFill>
                  <a:srgbClr val="383434"/>
                </a:solidFill>
                <a:effectLst/>
                <a:latin typeface="+mn-ea"/>
              </a:rPr>
              <a:t>号地・</a:t>
            </a:r>
            <a:r>
              <a:rPr lang="en-US" altLang="ja-JP" sz="750" b="0" i="0" dirty="0">
                <a:solidFill>
                  <a:srgbClr val="383434"/>
                </a:solidFill>
                <a:effectLst/>
                <a:latin typeface="+mn-ea"/>
              </a:rPr>
              <a:t>6</a:t>
            </a:r>
            <a:r>
              <a:rPr lang="ja-JP" altLang="en-US" sz="750" b="0" i="0" dirty="0">
                <a:solidFill>
                  <a:srgbClr val="383434"/>
                </a:solidFill>
                <a:effectLst/>
                <a:latin typeface="+mn-ea"/>
              </a:rPr>
              <a:t>号地は個別プロパンガス）、水道：公営水道、下水：公共下水道●販売価格</a:t>
            </a:r>
            <a:r>
              <a:rPr lang="en-US" altLang="ja-JP" sz="750" b="0" i="0" dirty="0">
                <a:solidFill>
                  <a:srgbClr val="383434"/>
                </a:solidFill>
                <a:effectLst/>
                <a:latin typeface="+mn-ea"/>
              </a:rPr>
              <a:t>(</a:t>
            </a:r>
            <a:r>
              <a:rPr lang="ja-JP" altLang="en-US" sz="750" b="0" i="0" dirty="0">
                <a:solidFill>
                  <a:srgbClr val="383434"/>
                </a:solidFill>
                <a:effectLst/>
                <a:latin typeface="+mn-ea"/>
              </a:rPr>
              <a:t>税込</a:t>
            </a:r>
            <a:r>
              <a:rPr lang="en-US" altLang="ja-JP" sz="750" b="0" i="0" dirty="0">
                <a:solidFill>
                  <a:srgbClr val="383434"/>
                </a:solidFill>
                <a:effectLst/>
                <a:latin typeface="+mn-ea"/>
              </a:rPr>
              <a:t>)</a:t>
            </a:r>
            <a:r>
              <a:rPr lang="ja-JP" altLang="en-US" sz="750" b="0" i="0" dirty="0">
                <a:solidFill>
                  <a:srgbClr val="383434"/>
                </a:solidFill>
                <a:effectLst/>
                <a:latin typeface="+mn-ea"/>
              </a:rPr>
              <a:t>／</a:t>
            </a:r>
            <a:r>
              <a:rPr lang="en-US" altLang="ja-JP" sz="750" b="0" i="0" dirty="0">
                <a:solidFill>
                  <a:srgbClr val="383434"/>
                </a:solidFill>
                <a:effectLst/>
                <a:latin typeface="+mn-ea"/>
              </a:rPr>
              <a:t>3,490</a:t>
            </a:r>
            <a:r>
              <a:rPr lang="ja-JP" altLang="en-US" sz="750" b="0" i="0" dirty="0">
                <a:solidFill>
                  <a:srgbClr val="383434"/>
                </a:solidFill>
                <a:effectLst/>
                <a:latin typeface="+mn-ea"/>
              </a:rPr>
              <a:t>万円～</a:t>
            </a:r>
            <a:r>
              <a:rPr lang="en-US" altLang="ja-JP" sz="750" b="0" i="0" dirty="0">
                <a:solidFill>
                  <a:srgbClr val="383434"/>
                </a:solidFill>
                <a:effectLst/>
                <a:latin typeface="+mn-ea"/>
              </a:rPr>
              <a:t>3,840</a:t>
            </a:r>
            <a:r>
              <a:rPr lang="ja-JP" altLang="en-US" sz="750" b="0" i="0" dirty="0">
                <a:solidFill>
                  <a:srgbClr val="383434"/>
                </a:solidFill>
                <a:effectLst/>
                <a:latin typeface="+mn-ea"/>
              </a:rPr>
              <a:t>万円●完成年月／</a:t>
            </a:r>
            <a:r>
              <a:rPr lang="en-US" altLang="ja-JP" sz="750" b="0" i="0" dirty="0">
                <a:solidFill>
                  <a:srgbClr val="383434"/>
                </a:solidFill>
                <a:effectLst/>
                <a:latin typeface="+mn-ea"/>
              </a:rPr>
              <a:t>2024</a:t>
            </a:r>
            <a:r>
              <a:rPr lang="ja-JP" altLang="en-US" sz="750" b="0" i="0" dirty="0">
                <a:solidFill>
                  <a:srgbClr val="383434"/>
                </a:solidFill>
                <a:effectLst/>
                <a:latin typeface="+mn-ea"/>
              </a:rPr>
              <a:t>年</a:t>
            </a:r>
            <a:r>
              <a:rPr lang="en-US" altLang="ja-JP" sz="750" b="0" i="0" dirty="0">
                <a:solidFill>
                  <a:srgbClr val="383434"/>
                </a:solidFill>
                <a:effectLst/>
                <a:latin typeface="+mn-ea"/>
              </a:rPr>
              <a:t>11</a:t>
            </a:r>
            <a:r>
              <a:rPr lang="ja-JP" altLang="en-US" sz="750" b="0" i="0" dirty="0">
                <a:solidFill>
                  <a:srgbClr val="383434"/>
                </a:solidFill>
                <a:effectLst/>
                <a:latin typeface="+mn-ea"/>
              </a:rPr>
              <a:t>月完成済●引渡可能年月／即引渡可●取引態様／売主：大和ハウス工業株式会社</a:t>
            </a:r>
            <a:endParaRPr kumimoji="1" lang="ja-JP" altLang="en-US" sz="750" dirty="0"/>
          </a:p>
        </p:txBody>
      </p:sp>
      <p:sp>
        <p:nvSpPr>
          <p:cNvPr id="60" name="テキスト ボックス 59">
            <a:extLst>
              <a:ext uri="{FF2B5EF4-FFF2-40B4-BE49-F238E27FC236}">
                <a16:creationId xmlns:a16="http://schemas.microsoft.com/office/drawing/2014/main" id="{C0FD8347-FB07-560F-8667-429879BAEC3A}"/>
              </a:ext>
            </a:extLst>
          </p:cNvPr>
          <p:cNvSpPr txBox="1"/>
          <p:nvPr/>
        </p:nvSpPr>
        <p:spPr>
          <a:xfrm>
            <a:off x="679569" y="1349354"/>
            <a:ext cx="14336038" cy="438582"/>
          </a:xfrm>
          <a:prstGeom prst="rect">
            <a:avLst/>
          </a:prstGeom>
          <a:noFill/>
        </p:spPr>
        <p:txBody>
          <a:bodyPr wrap="square" rtlCol="0">
            <a:spAutoFit/>
          </a:bodyPr>
          <a:lstStyle/>
          <a:p>
            <a:r>
              <a:rPr lang="ja-JP" altLang="en-US" sz="750" dirty="0">
                <a:solidFill>
                  <a:srgbClr val="000000"/>
                </a:solidFill>
                <a:latin typeface="游ゴシック" panose="020B0400000000000000" pitchFamily="50" charset="-128"/>
                <a:ea typeface="游ゴシック" panose="020B0400000000000000" pitchFamily="50" charset="-128"/>
              </a:rPr>
              <a:t>■栞のまち</a:t>
            </a:r>
            <a:r>
              <a:rPr lang="en-US" altLang="ja-JP" sz="750" dirty="0">
                <a:solidFill>
                  <a:srgbClr val="000000"/>
                </a:solidFill>
                <a:latin typeface="游ゴシック" panose="020B0400000000000000" pitchFamily="50" charset="-128"/>
                <a:ea typeface="游ゴシック" panose="020B0400000000000000" pitchFamily="50" charset="-128"/>
              </a:rPr>
              <a:t>ASAHI</a:t>
            </a:r>
            <a:r>
              <a:rPr lang="ja-JP" altLang="en-US" sz="750" dirty="0">
                <a:latin typeface="游ゴシック" panose="020B0400000000000000" pitchFamily="50" charset="-128"/>
                <a:ea typeface="游ゴシック" panose="020B0400000000000000" pitchFamily="50" charset="-128"/>
              </a:rPr>
              <a:t> </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分譲住宅</a:t>
            </a:r>
            <a:r>
              <a:rPr lang="en-US" altLang="ja-JP" sz="750" dirty="0">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概要</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●所在地／三重県三重郡朝日町大字柿字西広</a:t>
            </a:r>
            <a:r>
              <a:rPr lang="en-US" altLang="ja-JP" sz="750" dirty="0">
                <a:solidFill>
                  <a:srgbClr val="000000"/>
                </a:solidFill>
                <a:latin typeface="游ゴシック" panose="020B0400000000000000" pitchFamily="50" charset="-128"/>
                <a:ea typeface="游ゴシック" panose="020B0400000000000000" pitchFamily="50" charset="-128"/>
              </a:rPr>
              <a:t>2770-24</a:t>
            </a:r>
            <a:r>
              <a:rPr lang="ja-JP" altLang="en-US" sz="750" dirty="0">
                <a:solidFill>
                  <a:srgbClr val="000000"/>
                </a:solidFill>
                <a:latin typeface="游ゴシック" panose="020B0400000000000000" pitchFamily="50" charset="-128"/>
                <a:ea typeface="游ゴシック" panose="020B0400000000000000" pitchFamily="50" charset="-128"/>
              </a:rPr>
              <a:t>他</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333333"/>
                </a:solidFill>
                <a:latin typeface="游ゴシック" panose="020B0400000000000000" pitchFamily="50" charset="-128"/>
                <a:ea typeface="游ゴシック" panose="020B0400000000000000" pitchFamily="50" charset="-128"/>
              </a:rPr>
              <a:t>●交通／</a:t>
            </a:r>
            <a:r>
              <a:rPr lang="en-US" altLang="ja-JP" sz="750" dirty="0">
                <a:solidFill>
                  <a:srgbClr val="333333"/>
                </a:solidFill>
                <a:latin typeface="游ゴシック" panose="020B0400000000000000" pitchFamily="50" charset="-128"/>
                <a:ea typeface="游ゴシック" panose="020B0400000000000000" pitchFamily="50" charset="-128"/>
              </a:rPr>
              <a:t>JR</a:t>
            </a:r>
            <a:r>
              <a:rPr lang="ja-JP" altLang="en-US" sz="750" dirty="0">
                <a:solidFill>
                  <a:srgbClr val="333333"/>
                </a:solidFill>
                <a:latin typeface="游ゴシック" panose="020B0400000000000000" pitchFamily="50" charset="-128"/>
                <a:ea typeface="游ゴシック" panose="020B0400000000000000" pitchFamily="50" charset="-128"/>
              </a:rPr>
              <a:t>関西本線「朝日」駅まで徒歩</a:t>
            </a:r>
            <a:r>
              <a:rPr lang="en-US" altLang="ja-JP" sz="750" dirty="0">
                <a:solidFill>
                  <a:srgbClr val="333333"/>
                </a:solidFill>
                <a:latin typeface="游ゴシック" panose="020B0400000000000000" pitchFamily="50" charset="-128"/>
                <a:ea typeface="游ゴシック" panose="020B0400000000000000" pitchFamily="50" charset="-128"/>
              </a:rPr>
              <a:t>9</a:t>
            </a:r>
            <a:r>
              <a:rPr lang="ja-JP" altLang="en-US" sz="750" dirty="0">
                <a:solidFill>
                  <a:srgbClr val="333333"/>
                </a:solidFill>
                <a:latin typeface="游ゴシック" panose="020B0400000000000000" pitchFamily="50" charset="-128"/>
                <a:ea typeface="游ゴシック" panose="020B0400000000000000" pitchFamily="50" charset="-128"/>
              </a:rPr>
              <a:t>分</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●総戸数／</a:t>
            </a:r>
            <a:r>
              <a:rPr lang="en-US" altLang="ja-JP" sz="750" dirty="0">
                <a:solidFill>
                  <a:srgbClr val="000000"/>
                </a:solidFill>
                <a:latin typeface="游ゴシック" panose="020B0400000000000000" pitchFamily="50" charset="-128"/>
                <a:ea typeface="游ゴシック" panose="020B0400000000000000" pitchFamily="50" charset="-128"/>
              </a:rPr>
              <a:t>43</a:t>
            </a:r>
            <a:r>
              <a:rPr lang="ja-JP" altLang="en-US" sz="750" dirty="0">
                <a:solidFill>
                  <a:srgbClr val="000000"/>
                </a:solidFill>
                <a:latin typeface="游ゴシック" panose="020B0400000000000000" pitchFamily="50" charset="-128"/>
                <a:ea typeface="游ゴシック" panose="020B0400000000000000" pitchFamily="50" charset="-128"/>
              </a:rPr>
              <a:t>戸（内、当社</a:t>
            </a:r>
            <a:r>
              <a:rPr lang="en-US" altLang="ja-JP" sz="750" dirty="0">
                <a:solidFill>
                  <a:srgbClr val="000000"/>
                </a:solidFill>
                <a:latin typeface="游ゴシック" panose="020B0400000000000000" pitchFamily="50" charset="-128"/>
                <a:ea typeface="游ゴシック" panose="020B0400000000000000" pitchFamily="50" charset="-128"/>
              </a:rPr>
              <a:t>13</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●用途地域／第一種中高層住居専用地域●道路の幅員／</a:t>
            </a:r>
            <a:r>
              <a:rPr lang="en-US" altLang="ja-JP" sz="750" dirty="0">
                <a:solidFill>
                  <a:srgbClr val="000000"/>
                </a:solidFill>
                <a:latin typeface="游ゴシック" panose="020B0400000000000000" pitchFamily="50" charset="-128"/>
                <a:ea typeface="游ゴシック" panose="020B0400000000000000" pitchFamily="50" charset="-128"/>
              </a:rPr>
              <a:t>6m</a:t>
            </a:r>
            <a:r>
              <a:rPr lang="ja-JP" altLang="en-US" sz="750" dirty="0">
                <a:solidFill>
                  <a:srgbClr val="000000"/>
                </a:solidFill>
                <a:latin typeface="游ゴシック" panose="020B0400000000000000" pitchFamily="50" charset="-128"/>
                <a:ea typeface="游ゴシック" panose="020B0400000000000000" pitchFamily="50" charset="-128"/>
              </a:rPr>
              <a:t>（アスファルト舗装）</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●私道負担／なし</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●販売戸数／</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●土地面積／</a:t>
            </a:r>
            <a:r>
              <a:rPr lang="en-US" altLang="ja-JP" sz="750" dirty="0">
                <a:solidFill>
                  <a:srgbClr val="000000"/>
                </a:solidFill>
                <a:latin typeface="游ゴシック" panose="020B0400000000000000" pitchFamily="50" charset="-128"/>
                <a:ea typeface="游ゴシック" panose="020B0400000000000000" pitchFamily="50" charset="-128"/>
              </a:rPr>
              <a:t>175.79㎡(17</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179.80㎡(26</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●建物面積／</a:t>
            </a:r>
            <a:r>
              <a:rPr lang="en-US" altLang="ja-JP" sz="750" dirty="0">
                <a:solidFill>
                  <a:srgbClr val="000000"/>
                </a:solidFill>
                <a:latin typeface="游ゴシック" panose="020B0400000000000000" pitchFamily="50" charset="-128"/>
                <a:ea typeface="游ゴシック" panose="020B0400000000000000" pitchFamily="50" charset="-128"/>
              </a:rPr>
              <a:t>107.48㎡(17</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109.64㎡</a:t>
            </a:r>
            <a:r>
              <a:rPr lang="ja-JP" altLang="en-US" sz="750" dirty="0">
                <a:latin typeface="游ゴシック" panose="020B0400000000000000" pitchFamily="50" charset="-128"/>
                <a:ea typeface="游ゴシック" panose="020B0400000000000000" pitchFamily="50" charset="-128"/>
              </a:rPr>
              <a:t> </a:t>
            </a:r>
            <a:r>
              <a:rPr lang="en-US" altLang="ja-JP" sz="750" dirty="0">
                <a:latin typeface="游ゴシック" panose="020B0400000000000000" pitchFamily="50" charset="-128"/>
                <a:ea typeface="游ゴシック" panose="020B0400000000000000" pitchFamily="50" charset="-128"/>
              </a:rPr>
              <a:t>(26</a:t>
            </a:r>
            <a:r>
              <a:rPr lang="ja-JP" altLang="en-US" sz="750" dirty="0">
                <a:latin typeface="游ゴシック" panose="020B0400000000000000" pitchFamily="50" charset="-128"/>
                <a:ea typeface="游ゴシック" panose="020B0400000000000000" pitchFamily="50" charset="-128"/>
              </a:rPr>
              <a:t>号地</a:t>
            </a:r>
            <a:r>
              <a:rPr lang="en-US" altLang="ja-JP" sz="750" dirty="0">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●建物構造／軽量鉄骨</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階建</a:t>
            </a:r>
            <a:r>
              <a:rPr lang="en-US" altLang="ja-JP" sz="750" dirty="0">
                <a:solidFill>
                  <a:srgbClr val="000000"/>
                </a:solidFill>
                <a:latin typeface="游ゴシック" panose="020B0400000000000000" pitchFamily="50" charset="-128"/>
                <a:ea typeface="游ゴシック" panose="020B0400000000000000" pitchFamily="50" charset="-128"/>
              </a:rPr>
              <a:t>(2</a:t>
            </a:r>
            <a:r>
              <a:rPr lang="ja-JP" altLang="en-US" sz="750" dirty="0">
                <a:solidFill>
                  <a:srgbClr val="000000"/>
                </a:solidFill>
                <a:latin typeface="游ゴシック" panose="020B0400000000000000" pitchFamily="50" charset="-128"/>
                <a:ea typeface="游ゴシック" panose="020B0400000000000000" pitchFamily="50" charset="-128"/>
              </a:rPr>
              <a:t>戸</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●建築確認番号／第</a:t>
            </a:r>
            <a:r>
              <a:rPr lang="en-US" altLang="ja-JP" sz="750" dirty="0">
                <a:solidFill>
                  <a:srgbClr val="000000"/>
                </a:solidFill>
                <a:latin typeface="游ゴシック" panose="020B0400000000000000" pitchFamily="50" charset="-128"/>
                <a:ea typeface="游ゴシック" panose="020B0400000000000000" pitchFamily="50" charset="-128"/>
              </a:rPr>
              <a:t>23WHEC</a:t>
            </a:r>
            <a:r>
              <a:rPr lang="ja-JP" altLang="en-US" sz="750" dirty="0">
                <a:solidFill>
                  <a:srgbClr val="000000"/>
                </a:solidFill>
                <a:latin typeface="游ゴシック" panose="020B0400000000000000" pitchFamily="50" charset="-128"/>
                <a:ea typeface="游ゴシック" panose="020B0400000000000000" pitchFamily="50" charset="-128"/>
              </a:rPr>
              <a:t>確建三</a:t>
            </a:r>
            <a:r>
              <a:rPr lang="en-US" altLang="ja-JP" sz="750" dirty="0">
                <a:solidFill>
                  <a:srgbClr val="000000"/>
                </a:solidFill>
                <a:latin typeface="游ゴシック" panose="020B0400000000000000" pitchFamily="50" charset="-128"/>
                <a:ea typeface="游ゴシック" panose="020B0400000000000000" pitchFamily="50" charset="-128"/>
              </a:rPr>
              <a:t>00883</a:t>
            </a:r>
            <a:r>
              <a:rPr lang="ja-JP" altLang="en-US" sz="750" dirty="0">
                <a:solidFill>
                  <a:srgbClr val="000000"/>
                </a:solidFill>
                <a:latin typeface="游ゴシック" panose="020B0400000000000000" pitchFamily="50" charset="-128"/>
                <a:ea typeface="游ゴシック" panose="020B0400000000000000" pitchFamily="50" charset="-128"/>
              </a:rPr>
              <a:t>号他</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●設備等の概要／電気：中部電力（他の小売電気事業者の選択も可能です）、ガス：都市ガス、水道：公営水道、下水：公共下水道</a:t>
            </a:r>
            <a:r>
              <a:rPr lang="ja-JP" altLang="en-US" sz="750" dirty="0">
                <a:latin typeface="游ゴシック" panose="020B0400000000000000" pitchFamily="50" charset="-128"/>
                <a:ea typeface="游ゴシック" panose="020B0400000000000000" pitchFamily="50" charset="-128"/>
              </a:rPr>
              <a:t> ●その他の費用／軟水器使用料：引き渡し後半年間無料</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半年後解除可能</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、継続の場合は使用料月額</a:t>
            </a:r>
            <a:r>
              <a:rPr lang="en-US" altLang="ja-JP" sz="750" dirty="0">
                <a:latin typeface="游ゴシック" panose="020B0400000000000000" pitchFamily="50" charset="-128"/>
                <a:ea typeface="游ゴシック" panose="020B0400000000000000" pitchFamily="50" charset="-128"/>
              </a:rPr>
              <a:t>4,180</a:t>
            </a:r>
            <a:r>
              <a:rPr lang="ja-JP" altLang="en-US" sz="750" dirty="0">
                <a:latin typeface="游ゴシック" panose="020B0400000000000000" pitchFamily="50" charset="-128"/>
                <a:ea typeface="游ゴシック" panose="020B0400000000000000" pitchFamily="50" charset="-128"/>
              </a:rPr>
              <a:t>円</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税込</a:t>
            </a:r>
            <a:r>
              <a:rPr lang="en-US" altLang="ja-JP" sz="750" dirty="0">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が必要です。</a:t>
            </a:r>
            <a:r>
              <a:rPr lang="ja-JP" altLang="en-US" sz="750" dirty="0">
                <a:solidFill>
                  <a:srgbClr val="000000"/>
                </a:solidFill>
                <a:latin typeface="游ゴシック" panose="020B0400000000000000" pitchFamily="50" charset="-128"/>
                <a:ea typeface="游ゴシック" panose="020B0400000000000000" pitchFamily="50" charset="-128"/>
              </a:rPr>
              <a:t>●完成年月／令和</a:t>
            </a:r>
            <a:r>
              <a:rPr lang="en-US" altLang="ja-JP" sz="750" dirty="0">
                <a:solidFill>
                  <a:srgbClr val="000000"/>
                </a:solidFill>
                <a:latin typeface="游ゴシック" panose="020B0400000000000000" pitchFamily="50" charset="-128"/>
                <a:ea typeface="游ゴシック" panose="020B0400000000000000" pitchFamily="50" charset="-128"/>
              </a:rPr>
              <a:t>6</a:t>
            </a:r>
            <a:r>
              <a:rPr lang="ja-JP" altLang="en-US" sz="750" dirty="0">
                <a:solidFill>
                  <a:srgbClr val="000000"/>
                </a:solidFill>
                <a:latin typeface="游ゴシック" panose="020B0400000000000000" pitchFamily="50" charset="-128"/>
                <a:ea typeface="游ゴシック" panose="020B0400000000000000" pitchFamily="50" charset="-128"/>
              </a:rPr>
              <a:t>年</a:t>
            </a:r>
            <a:r>
              <a:rPr lang="en-US" altLang="ja-JP" sz="750" dirty="0">
                <a:solidFill>
                  <a:srgbClr val="000000"/>
                </a:solidFill>
                <a:latin typeface="游ゴシック" panose="020B0400000000000000" pitchFamily="50" charset="-128"/>
                <a:ea typeface="游ゴシック" panose="020B0400000000000000" pitchFamily="50" charset="-128"/>
              </a:rPr>
              <a:t>5</a:t>
            </a:r>
            <a:r>
              <a:rPr lang="ja-JP" altLang="en-US" sz="750" dirty="0">
                <a:solidFill>
                  <a:srgbClr val="000000"/>
                </a:solidFill>
                <a:latin typeface="游ゴシック" panose="020B0400000000000000" pitchFamily="50" charset="-128"/>
                <a:ea typeface="游ゴシック" panose="020B0400000000000000" pitchFamily="50" charset="-128"/>
              </a:rPr>
              <a:t>月完成済 ●引渡し可能年月／即引渡可</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●販売価格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税込</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4,720</a:t>
            </a:r>
            <a:r>
              <a:rPr lang="ja-JP" altLang="en-US" sz="750" dirty="0">
                <a:solidFill>
                  <a:srgbClr val="000000"/>
                </a:solidFill>
                <a:latin typeface="游ゴシック" panose="020B0400000000000000" pitchFamily="50" charset="-128"/>
                <a:ea typeface="游ゴシック" panose="020B0400000000000000" pitchFamily="50" charset="-128"/>
              </a:rPr>
              <a:t>万円</a:t>
            </a:r>
            <a:r>
              <a:rPr lang="en-US" altLang="ja-JP" sz="750" dirty="0">
                <a:solidFill>
                  <a:srgbClr val="000000"/>
                </a:solidFill>
                <a:latin typeface="游ゴシック" panose="020B0400000000000000" pitchFamily="50" charset="-128"/>
                <a:ea typeface="游ゴシック" panose="020B0400000000000000" pitchFamily="50" charset="-128"/>
              </a:rPr>
              <a:t>(17</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solidFill>
                  <a:srgbClr val="000000"/>
                </a:solidFill>
                <a:latin typeface="游ゴシック" panose="020B0400000000000000" pitchFamily="50" charset="-128"/>
                <a:ea typeface="游ゴシック" panose="020B0400000000000000" pitchFamily="50" charset="-128"/>
              </a:rPr>
              <a:t>、</a:t>
            </a:r>
            <a:r>
              <a:rPr lang="en-US" altLang="ja-JP" sz="750" dirty="0">
                <a:solidFill>
                  <a:srgbClr val="000000"/>
                </a:solidFill>
                <a:latin typeface="游ゴシック" panose="020B0400000000000000" pitchFamily="50" charset="-128"/>
                <a:ea typeface="游ゴシック" panose="020B0400000000000000" pitchFamily="50" charset="-128"/>
              </a:rPr>
              <a:t>4,890</a:t>
            </a:r>
            <a:r>
              <a:rPr lang="ja-JP" altLang="en-US" sz="750" dirty="0">
                <a:solidFill>
                  <a:srgbClr val="000000"/>
                </a:solidFill>
                <a:latin typeface="游ゴシック" panose="020B0400000000000000" pitchFamily="50" charset="-128"/>
                <a:ea typeface="游ゴシック" panose="020B0400000000000000" pitchFamily="50" charset="-128"/>
              </a:rPr>
              <a:t>万円</a:t>
            </a:r>
            <a:r>
              <a:rPr lang="en-US" altLang="ja-JP" sz="750" dirty="0">
                <a:solidFill>
                  <a:srgbClr val="000000"/>
                </a:solidFill>
                <a:latin typeface="游ゴシック" panose="020B0400000000000000" pitchFamily="50" charset="-128"/>
                <a:ea typeface="游ゴシック" panose="020B0400000000000000" pitchFamily="50" charset="-128"/>
              </a:rPr>
              <a:t>(26</a:t>
            </a:r>
            <a:r>
              <a:rPr lang="ja-JP" altLang="en-US" sz="750" dirty="0">
                <a:solidFill>
                  <a:srgbClr val="000000"/>
                </a:solidFill>
                <a:latin typeface="游ゴシック" panose="020B0400000000000000" pitchFamily="50" charset="-128"/>
                <a:ea typeface="游ゴシック" panose="020B0400000000000000" pitchFamily="50" charset="-128"/>
              </a:rPr>
              <a:t>号地</a:t>
            </a:r>
            <a:r>
              <a:rPr lang="en-US" altLang="ja-JP" sz="750" dirty="0">
                <a:solidFill>
                  <a:srgbClr val="000000"/>
                </a:solidFill>
                <a:latin typeface="游ゴシック" panose="020B0400000000000000" pitchFamily="50" charset="-128"/>
                <a:ea typeface="游ゴシック" panose="020B0400000000000000" pitchFamily="50" charset="-128"/>
              </a:rPr>
              <a:t>)</a:t>
            </a:r>
            <a:r>
              <a:rPr lang="ja-JP" altLang="en-US" sz="750" dirty="0">
                <a:latin typeface="游ゴシック" panose="020B0400000000000000" pitchFamily="50" charset="-128"/>
                <a:ea typeface="游ゴシック" panose="020B0400000000000000" pitchFamily="50" charset="-128"/>
              </a:rPr>
              <a:t> </a:t>
            </a:r>
            <a:r>
              <a:rPr lang="ja-JP" altLang="en-US" sz="750" dirty="0">
                <a:solidFill>
                  <a:srgbClr val="000000"/>
                </a:solidFill>
                <a:latin typeface="游ゴシック" panose="020B0400000000000000" pitchFamily="50" charset="-128"/>
                <a:ea typeface="游ゴシック" panose="020B0400000000000000" pitchFamily="50" charset="-128"/>
              </a:rPr>
              <a:t>●取引態様／売主：大和ハウス工業株式会社</a:t>
            </a:r>
            <a:endParaRPr lang="ja-JP" altLang="en-US" sz="750" dirty="0">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7491DD27-17E0-00AE-48AC-F195CD410DFC}"/>
              </a:ext>
            </a:extLst>
          </p:cNvPr>
          <p:cNvSpPr txBox="1"/>
          <p:nvPr/>
        </p:nvSpPr>
        <p:spPr>
          <a:xfrm>
            <a:off x="716420" y="8145361"/>
            <a:ext cx="14193999" cy="669414"/>
          </a:xfrm>
          <a:prstGeom prst="rect">
            <a:avLst/>
          </a:prstGeom>
          <a:noFill/>
        </p:spPr>
        <p:txBody>
          <a:bodyPr wrap="square" rtlCol="0">
            <a:spAutoFit/>
          </a:bodyPr>
          <a:lstStyle/>
          <a:p>
            <a:r>
              <a:rPr kumimoji="1" lang="ja-JP" altLang="en-US" sz="750" dirty="0"/>
              <a:t>■セキュレア久居烏木町 全体物件概要●交通／近鉄名古屋線「久居」駅まで徒歩</a:t>
            </a:r>
            <a:r>
              <a:rPr kumimoji="1" lang="en-US" altLang="ja-JP" sz="750" dirty="0"/>
              <a:t>11</a:t>
            </a:r>
            <a:r>
              <a:rPr kumimoji="1" lang="ja-JP" altLang="en-US" sz="750" dirty="0"/>
              <a:t>分～</a:t>
            </a:r>
            <a:r>
              <a:rPr kumimoji="1" lang="en-US" altLang="ja-JP" sz="750" dirty="0"/>
              <a:t>12</a:t>
            </a:r>
            <a:r>
              <a:rPr kumimoji="1" lang="ja-JP" altLang="en-US" sz="750" dirty="0"/>
              <a:t>分●総戸数／</a:t>
            </a:r>
            <a:r>
              <a:rPr kumimoji="1" lang="en-US" altLang="ja-JP" sz="750" dirty="0"/>
              <a:t>3</a:t>
            </a:r>
            <a:r>
              <a:rPr kumimoji="1" lang="ja-JP" altLang="en-US" sz="750" dirty="0"/>
              <a:t>戸●用途地域／</a:t>
            </a:r>
            <a:r>
              <a:rPr lang="ja-JP" altLang="en-US" sz="750" dirty="0"/>
              <a:t>第一種低層住居専用地域●道路の幅員／</a:t>
            </a:r>
            <a:r>
              <a:rPr lang="en-US" altLang="ja-JP" sz="750" dirty="0"/>
              <a:t>5.0</a:t>
            </a:r>
            <a:r>
              <a:rPr lang="ja-JP" altLang="en-US" sz="750" dirty="0"/>
              <a:t>ｍ～</a:t>
            </a:r>
            <a:r>
              <a:rPr lang="en-US" altLang="ja-JP" sz="750" dirty="0"/>
              <a:t>6.7</a:t>
            </a:r>
            <a:r>
              <a:rPr lang="ja-JP" altLang="en-US" sz="750" dirty="0"/>
              <a:t>ｍ</a:t>
            </a:r>
            <a:r>
              <a:rPr lang="en-US" altLang="ja-JP" sz="750" dirty="0"/>
              <a:t>(</a:t>
            </a:r>
            <a:r>
              <a:rPr lang="ja-JP" altLang="en-US" sz="750" dirty="0"/>
              <a:t>アスファルト舗装</a:t>
            </a:r>
            <a:r>
              <a:rPr lang="en-US" altLang="ja-JP" sz="750" dirty="0"/>
              <a:t>)</a:t>
            </a:r>
            <a:r>
              <a:rPr lang="ja-JP" altLang="en-US" sz="750" dirty="0"/>
              <a:t>●私道負担／なし●設備等の概要／</a:t>
            </a:r>
            <a:r>
              <a:rPr lang="ja-JP" altLang="en-US" sz="750" b="0" i="0" dirty="0">
                <a:solidFill>
                  <a:srgbClr val="383434"/>
                </a:solidFill>
                <a:effectLst/>
                <a:latin typeface="Noto Sans JP"/>
              </a:rPr>
              <a:t>電気：中部電力ミライズ（他の小売電気事業者の選択も可能です）、ガス：オール電化の為なし、水道：市営水道、下水：公共下水道●取引態様／売主：大和ハウス工業株式会社</a:t>
            </a:r>
            <a:endParaRPr lang="en-US" altLang="ja-JP" sz="750" b="0" i="0" dirty="0">
              <a:solidFill>
                <a:srgbClr val="383434"/>
              </a:solidFill>
              <a:effectLst/>
              <a:latin typeface="Noto Sans JP"/>
            </a:endParaRPr>
          </a:p>
          <a:p>
            <a:r>
              <a:rPr kumimoji="1" lang="ja-JP" altLang="en-US" sz="750" dirty="0">
                <a:solidFill>
                  <a:srgbClr val="383434"/>
                </a:solidFill>
                <a:latin typeface="Noto Sans JP"/>
              </a:rPr>
              <a:t>■セキュレア久居烏木町 分譲住宅概要●所在地／三重県津市久居烏木町</a:t>
            </a:r>
            <a:r>
              <a:rPr kumimoji="1" lang="en-US" altLang="ja-JP" sz="750" dirty="0">
                <a:solidFill>
                  <a:srgbClr val="383434"/>
                </a:solidFill>
                <a:latin typeface="Noto Sans JP"/>
              </a:rPr>
              <a:t>420</a:t>
            </a:r>
            <a:r>
              <a:rPr kumimoji="1" lang="ja-JP" altLang="en-US" sz="750" dirty="0">
                <a:solidFill>
                  <a:srgbClr val="383434"/>
                </a:solidFill>
                <a:latin typeface="Noto Sans JP"/>
              </a:rPr>
              <a:t>番</a:t>
            </a:r>
            <a:r>
              <a:rPr kumimoji="1" lang="en-US" altLang="ja-JP" sz="750" dirty="0">
                <a:solidFill>
                  <a:srgbClr val="383434"/>
                </a:solidFill>
                <a:latin typeface="Noto Sans JP"/>
              </a:rPr>
              <a:t>16</a:t>
            </a:r>
            <a:r>
              <a:rPr kumimoji="1" lang="ja-JP" altLang="en-US" sz="750" dirty="0">
                <a:solidFill>
                  <a:srgbClr val="383434"/>
                </a:solidFill>
                <a:latin typeface="Noto Sans JP"/>
              </a:rPr>
              <a:t>他●販売戸数／</a:t>
            </a:r>
            <a:r>
              <a:rPr kumimoji="1" lang="en-US" altLang="ja-JP" sz="750" dirty="0">
                <a:solidFill>
                  <a:srgbClr val="383434"/>
                </a:solidFill>
                <a:latin typeface="Noto Sans JP"/>
              </a:rPr>
              <a:t>3</a:t>
            </a:r>
            <a:r>
              <a:rPr kumimoji="1" lang="ja-JP" altLang="en-US" sz="750" dirty="0">
                <a:solidFill>
                  <a:srgbClr val="383434"/>
                </a:solidFill>
                <a:latin typeface="Noto Sans JP"/>
              </a:rPr>
              <a:t>戸●敷地面積／</a:t>
            </a:r>
            <a:r>
              <a:rPr kumimoji="1" lang="en-US" altLang="ja-JP" sz="750" dirty="0">
                <a:solidFill>
                  <a:srgbClr val="383434"/>
                </a:solidFill>
                <a:latin typeface="Noto Sans JP"/>
              </a:rPr>
              <a:t>198.81</a:t>
            </a:r>
            <a:r>
              <a:rPr kumimoji="1" lang="ja-JP" altLang="en-US" sz="750" dirty="0">
                <a:solidFill>
                  <a:srgbClr val="383434"/>
                </a:solidFill>
                <a:latin typeface="Noto Sans JP"/>
              </a:rPr>
              <a:t>㎡</a:t>
            </a:r>
            <a:r>
              <a:rPr kumimoji="1" lang="en-US" altLang="ja-JP" sz="750" dirty="0">
                <a:solidFill>
                  <a:srgbClr val="383434"/>
                </a:solidFill>
                <a:latin typeface="Noto Sans JP"/>
              </a:rPr>
              <a:t>(1</a:t>
            </a:r>
            <a:r>
              <a:rPr kumimoji="1" lang="ja-JP" altLang="en-US" sz="750" dirty="0">
                <a:solidFill>
                  <a:srgbClr val="383434"/>
                </a:solidFill>
                <a:latin typeface="Noto Sans JP"/>
              </a:rPr>
              <a:t>号地</a:t>
            </a:r>
            <a:r>
              <a:rPr kumimoji="1" lang="en-US" altLang="ja-JP" sz="750" dirty="0">
                <a:solidFill>
                  <a:srgbClr val="383434"/>
                </a:solidFill>
                <a:latin typeface="Noto Sans JP"/>
              </a:rPr>
              <a:t>)</a:t>
            </a:r>
            <a:r>
              <a:rPr kumimoji="1" lang="ja-JP" altLang="en-US" sz="750" dirty="0">
                <a:solidFill>
                  <a:srgbClr val="383434"/>
                </a:solidFill>
                <a:latin typeface="Noto Sans JP"/>
              </a:rPr>
              <a:t>、</a:t>
            </a:r>
            <a:r>
              <a:rPr kumimoji="1" lang="en-US" altLang="ja-JP" sz="750" dirty="0">
                <a:solidFill>
                  <a:srgbClr val="383434"/>
                </a:solidFill>
                <a:latin typeface="Noto Sans JP"/>
              </a:rPr>
              <a:t>187.01</a:t>
            </a:r>
            <a:r>
              <a:rPr kumimoji="1" lang="ja-JP" altLang="en-US" sz="750" dirty="0">
                <a:solidFill>
                  <a:srgbClr val="383434"/>
                </a:solidFill>
                <a:latin typeface="Noto Sans JP"/>
              </a:rPr>
              <a:t>㎡</a:t>
            </a:r>
            <a:r>
              <a:rPr kumimoji="1" lang="en-US" altLang="ja-JP" sz="750" dirty="0">
                <a:solidFill>
                  <a:srgbClr val="383434"/>
                </a:solidFill>
                <a:latin typeface="Noto Sans JP"/>
              </a:rPr>
              <a:t>(2</a:t>
            </a:r>
            <a:r>
              <a:rPr kumimoji="1" lang="ja-JP" altLang="en-US" sz="750" dirty="0">
                <a:solidFill>
                  <a:srgbClr val="383434"/>
                </a:solidFill>
                <a:latin typeface="Noto Sans JP"/>
              </a:rPr>
              <a:t>号地</a:t>
            </a:r>
            <a:r>
              <a:rPr kumimoji="1" lang="en-US" altLang="ja-JP" sz="750" dirty="0">
                <a:solidFill>
                  <a:srgbClr val="383434"/>
                </a:solidFill>
                <a:latin typeface="Noto Sans JP"/>
              </a:rPr>
              <a:t>)</a:t>
            </a:r>
            <a:r>
              <a:rPr kumimoji="1" lang="ja-JP" altLang="en-US" sz="750" dirty="0">
                <a:solidFill>
                  <a:srgbClr val="383434"/>
                </a:solidFill>
                <a:latin typeface="Noto Sans JP"/>
              </a:rPr>
              <a:t>、</a:t>
            </a:r>
            <a:r>
              <a:rPr kumimoji="1" lang="en-US" altLang="ja-JP" sz="750" dirty="0">
                <a:solidFill>
                  <a:srgbClr val="383434"/>
                </a:solidFill>
                <a:latin typeface="Noto Sans JP"/>
              </a:rPr>
              <a:t>266.42</a:t>
            </a:r>
            <a:r>
              <a:rPr kumimoji="1" lang="ja-JP" altLang="en-US" sz="750" dirty="0">
                <a:solidFill>
                  <a:srgbClr val="383434"/>
                </a:solidFill>
                <a:latin typeface="Noto Sans JP"/>
              </a:rPr>
              <a:t>㎡</a:t>
            </a:r>
            <a:r>
              <a:rPr kumimoji="1" lang="en-US" altLang="ja-JP" sz="750" dirty="0">
                <a:solidFill>
                  <a:srgbClr val="383434"/>
                </a:solidFill>
                <a:latin typeface="Noto Sans JP"/>
              </a:rPr>
              <a:t>(</a:t>
            </a:r>
            <a:r>
              <a:rPr kumimoji="1" lang="ja-JP" altLang="en-US" sz="750" dirty="0">
                <a:solidFill>
                  <a:srgbClr val="383434"/>
                </a:solidFill>
                <a:latin typeface="Noto Sans JP"/>
              </a:rPr>
              <a:t>路地状部分</a:t>
            </a:r>
            <a:r>
              <a:rPr kumimoji="1" lang="en-US" altLang="ja-JP" sz="750" dirty="0">
                <a:solidFill>
                  <a:srgbClr val="383434"/>
                </a:solidFill>
                <a:latin typeface="Noto Sans JP"/>
              </a:rPr>
              <a:t>90.40</a:t>
            </a:r>
            <a:r>
              <a:rPr kumimoji="1" lang="ja-JP" altLang="en-US" sz="750" dirty="0">
                <a:solidFill>
                  <a:srgbClr val="383434"/>
                </a:solidFill>
                <a:latin typeface="Noto Sans JP"/>
              </a:rPr>
              <a:t>㎡含む</a:t>
            </a:r>
            <a:r>
              <a:rPr kumimoji="1" lang="en-US" altLang="ja-JP" sz="750" dirty="0">
                <a:solidFill>
                  <a:srgbClr val="383434"/>
                </a:solidFill>
                <a:latin typeface="Noto Sans JP"/>
              </a:rPr>
              <a:t>)(3</a:t>
            </a:r>
            <a:r>
              <a:rPr kumimoji="1" lang="ja-JP" altLang="en-US" sz="750" dirty="0">
                <a:solidFill>
                  <a:srgbClr val="383434"/>
                </a:solidFill>
                <a:latin typeface="Noto Sans JP"/>
              </a:rPr>
              <a:t>号地</a:t>
            </a:r>
            <a:r>
              <a:rPr kumimoji="1" lang="en-US" altLang="ja-JP" sz="750" dirty="0">
                <a:solidFill>
                  <a:srgbClr val="383434"/>
                </a:solidFill>
                <a:latin typeface="Noto Sans JP"/>
              </a:rPr>
              <a:t>)</a:t>
            </a:r>
            <a:r>
              <a:rPr kumimoji="1" lang="ja-JP" altLang="en-US" sz="750" dirty="0">
                <a:solidFill>
                  <a:srgbClr val="383434"/>
                </a:solidFill>
                <a:latin typeface="Noto Sans JP"/>
              </a:rPr>
              <a:t>●建物面積／</a:t>
            </a:r>
            <a:r>
              <a:rPr kumimoji="1" lang="en-US" altLang="ja-JP" sz="750" dirty="0">
                <a:solidFill>
                  <a:srgbClr val="383434"/>
                </a:solidFill>
                <a:latin typeface="Noto Sans JP"/>
              </a:rPr>
              <a:t>102.17</a:t>
            </a:r>
            <a:r>
              <a:rPr kumimoji="1" lang="ja-JP" altLang="en-US" sz="750" dirty="0">
                <a:solidFill>
                  <a:srgbClr val="383434"/>
                </a:solidFill>
                <a:latin typeface="Noto Sans JP"/>
              </a:rPr>
              <a:t>㎡</a:t>
            </a:r>
            <a:r>
              <a:rPr kumimoji="1" lang="en-US" altLang="ja-JP" sz="750" dirty="0">
                <a:solidFill>
                  <a:srgbClr val="383434"/>
                </a:solidFill>
                <a:latin typeface="Noto Sans JP"/>
              </a:rPr>
              <a:t>(1</a:t>
            </a:r>
            <a:r>
              <a:rPr kumimoji="1" lang="ja-JP" altLang="en-US" sz="750" dirty="0">
                <a:solidFill>
                  <a:srgbClr val="383434"/>
                </a:solidFill>
                <a:latin typeface="Noto Sans JP"/>
              </a:rPr>
              <a:t>号地</a:t>
            </a:r>
            <a:r>
              <a:rPr kumimoji="1" lang="en-US" altLang="ja-JP" sz="750" dirty="0">
                <a:solidFill>
                  <a:srgbClr val="383434"/>
                </a:solidFill>
                <a:latin typeface="Noto Sans JP"/>
              </a:rPr>
              <a:t>)</a:t>
            </a:r>
            <a:r>
              <a:rPr kumimoji="1" lang="ja-JP" altLang="en-US" sz="750" dirty="0">
                <a:solidFill>
                  <a:srgbClr val="383434"/>
                </a:solidFill>
                <a:latin typeface="Noto Sans JP"/>
              </a:rPr>
              <a:t>、</a:t>
            </a:r>
            <a:r>
              <a:rPr kumimoji="1" lang="en-US" altLang="ja-JP" sz="750" dirty="0">
                <a:solidFill>
                  <a:srgbClr val="383434"/>
                </a:solidFill>
                <a:latin typeface="Noto Sans JP"/>
              </a:rPr>
              <a:t>104.66</a:t>
            </a:r>
            <a:r>
              <a:rPr kumimoji="1" lang="ja-JP" altLang="en-US" sz="750" dirty="0">
                <a:solidFill>
                  <a:srgbClr val="383434"/>
                </a:solidFill>
                <a:latin typeface="Noto Sans JP"/>
              </a:rPr>
              <a:t>㎡</a:t>
            </a:r>
            <a:r>
              <a:rPr kumimoji="1" lang="en-US" altLang="ja-JP" sz="750" dirty="0">
                <a:solidFill>
                  <a:srgbClr val="383434"/>
                </a:solidFill>
                <a:latin typeface="Noto Sans JP"/>
              </a:rPr>
              <a:t>(2</a:t>
            </a:r>
            <a:r>
              <a:rPr kumimoji="1" lang="ja-JP" altLang="en-US" sz="750" dirty="0">
                <a:solidFill>
                  <a:srgbClr val="383434"/>
                </a:solidFill>
                <a:latin typeface="Noto Sans JP"/>
              </a:rPr>
              <a:t>号地</a:t>
            </a:r>
            <a:r>
              <a:rPr kumimoji="1" lang="en-US" altLang="ja-JP" sz="750" dirty="0">
                <a:solidFill>
                  <a:srgbClr val="383434"/>
                </a:solidFill>
                <a:latin typeface="Noto Sans JP"/>
              </a:rPr>
              <a:t>)</a:t>
            </a:r>
            <a:r>
              <a:rPr kumimoji="1" lang="ja-JP" altLang="en-US" sz="750" dirty="0">
                <a:solidFill>
                  <a:srgbClr val="383434"/>
                </a:solidFill>
                <a:latin typeface="Noto Sans JP"/>
              </a:rPr>
              <a:t>、</a:t>
            </a:r>
            <a:r>
              <a:rPr kumimoji="1" lang="en-US" altLang="ja-JP" sz="750" dirty="0">
                <a:solidFill>
                  <a:srgbClr val="383434"/>
                </a:solidFill>
                <a:latin typeface="Noto Sans JP"/>
              </a:rPr>
              <a:t>91.25</a:t>
            </a:r>
            <a:r>
              <a:rPr kumimoji="1" lang="ja-JP" altLang="en-US" sz="750" dirty="0">
                <a:solidFill>
                  <a:srgbClr val="383434"/>
                </a:solidFill>
                <a:latin typeface="Noto Sans JP"/>
              </a:rPr>
              <a:t>㎡</a:t>
            </a:r>
            <a:r>
              <a:rPr kumimoji="1" lang="en-US" altLang="ja-JP" sz="750" dirty="0">
                <a:solidFill>
                  <a:srgbClr val="383434"/>
                </a:solidFill>
                <a:latin typeface="Noto Sans JP"/>
              </a:rPr>
              <a:t>(3</a:t>
            </a:r>
            <a:r>
              <a:rPr kumimoji="1" lang="ja-JP" altLang="en-US" sz="750" dirty="0">
                <a:solidFill>
                  <a:srgbClr val="383434"/>
                </a:solidFill>
                <a:latin typeface="Noto Sans JP"/>
              </a:rPr>
              <a:t>号地</a:t>
            </a:r>
            <a:r>
              <a:rPr kumimoji="1" lang="en-US" altLang="ja-JP" sz="750" dirty="0">
                <a:solidFill>
                  <a:srgbClr val="383434"/>
                </a:solidFill>
                <a:latin typeface="Noto Sans JP"/>
              </a:rPr>
              <a:t>)</a:t>
            </a:r>
            <a:r>
              <a:rPr kumimoji="1" lang="ja-JP" altLang="en-US" sz="750" dirty="0">
                <a:solidFill>
                  <a:srgbClr val="383434"/>
                </a:solidFill>
                <a:latin typeface="Noto Sans JP"/>
              </a:rPr>
              <a:t>●販売価格</a:t>
            </a:r>
            <a:r>
              <a:rPr kumimoji="1" lang="en-US" altLang="ja-JP" sz="750" dirty="0">
                <a:solidFill>
                  <a:srgbClr val="383434"/>
                </a:solidFill>
                <a:latin typeface="Noto Sans JP"/>
              </a:rPr>
              <a:t>(</a:t>
            </a:r>
            <a:r>
              <a:rPr kumimoji="1" lang="ja-JP" altLang="en-US" sz="750" dirty="0">
                <a:solidFill>
                  <a:srgbClr val="383434"/>
                </a:solidFill>
                <a:latin typeface="Noto Sans JP"/>
              </a:rPr>
              <a:t>税込</a:t>
            </a:r>
            <a:r>
              <a:rPr kumimoji="1" lang="en-US" altLang="ja-JP" sz="750" dirty="0">
                <a:solidFill>
                  <a:srgbClr val="383434"/>
                </a:solidFill>
                <a:latin typeface="Noto Sans JP"/>
              </a:rPr>
              <a:t>)</a:t>
            </a:r>
            <a:r>
              <a:rPr kumimoji="1" lang="ja-JP" altLang="en-US" sz="750" dirty="0">
                <a:solidFill>
                  <a:srgbClr val="383434"/>
                </a:solidFill>
                <a:latin typeface="Noto Sans JP"/>
              </a:rPr>
              <a:t>／</a:t>
            </a:r>
            <a:r>
              <a:rPr lang="ja-JP" altLang="en-US" sz="750" b="0" i="0" dirty="0">
                <a:solidFill>
                  <a:srgbClr val="383434"/>
                </a:solidFill>
                <a:effectLst/>
                <a:latin typeface="Noto Sans JP"/>
              </a:rPr>
              <a:t> </a:t>
            </a:r>
            <a:r>
              <a:rPr lang="en-US" altLang="ja-JP" sz="750" b="0" i="0" dirty="0">
                <a:solidFill>
                  <a:srgbClr val="383434"/>
                </a:solidFill>
                <a:effectLst/>
                <a:latin typeface="Noto Sans JP"/>
              </a:rPr>
              <a:t>4,580</a:t>
            </a:r>
            <a:r>
              <a:rPr lang="ja-JP" altLang="en-US" sz="750" b="0" i="0" dirty="0">
                <a:solidFill>
                  <a:srgbClr val="383434"/>
                </a:solidFill>
                <a:effectLst/>
                <a:latin typeface="Noto Sans JP"/>
              </a:rPr>
              <a:t>万円～</a:t>
            </a:r>
            <a:r>
              <a:rPr lang="en-US" altLang="ja-JP" sz="750" b="0" i="0" dirty="0">
                <a:solidFill>
                  <a:srgbClr val="383434"/>
                </a:solidFill>
                <a:effectLst/>
                <a:latin typeface="Noto Sans JP"/>
              </a:rPr>
              <a:t>4,780</a:t>
            </a:r>
            <a:r>
              <a:rPr lang="ja-JP" altLang="en-US" sz="750" b="0" i="0" dirty="0">
                <a:solidFill>
                  <a:srgbClr val="383434"/>
                </a:solidFill>
                <a:effectLst/>
                <a:latin typeface="Noto Sans JP"/>
              </a:rPr>
              <a:t>万円●建物構造／軽量鉄骨</a:t>
            </a:r>
            <a:r>
              <a:rPr lang="en-US" altLang="ja-JP" sz="750" b="0" i="0" dirty="0">
                <a:solidFill>
                  <a:srgbClr val="383434"/>
                </a:solidFill>
                <a:effectLst/>
                <a:latin typeface="Noto Sans JP"/>
              </a:rPr>
              <a:t>1</a:t>
            </a:r>
            <a:r>
              <a:rPr lang="ja-JP" altLang="en-US" sz="750" b="0" i="0" dirty="0">
                <a:solidFill>
                  <a:srgbClr val="383434"/>
                </a:solidFill>
                <a:effectLst/>
                <a:latin typeface="Noto Sans JP"/>
              </a:rPr>
              <a:t>階建</a:t>
            </a:r>
            <a:r>
              <a:rPr lang="en-US" altLang="ja-JP" sz="750" b="0" i="0" dirty="0">
                <a:solidFill>
                  <a:srgbClr val="383434"/>
                </a:solidFill>
                <a:effectLst/>
                <a:latin typeface="Noto Sans JP"/>
              </a:rPr>
              <a:t>(1</a:t>
            </a:r>
            <a:r>
              <a:rPr lang="ja-JP" altLang="en-US" sz="750" b="0" i="0" dirty="0">
                <a:solidFill>
                  <a:srgbClr val="383434"/>
                </a:solidFill>
                <a:effectLst/>
                <a:latin typeface="Noto Sans JP"/>
              </a:rPr>
              <a:t>戸</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、軽量鉄骨</a:t>
            </a:r>
            <a:r>
              <a:rPr lang="en-US" altLang="ja-JP" sz="750" b="0" i="0" dirty="0">
                <a:solidFill>
                  <a:srgbClr val="383434"/>
                </a:solidFill>
                <a:effectLst/>
                <a:latin typeface="Noto Sans JP"/>
              </a:rPr>
              <a:t>2</a:t>
            </a:r>
            <a:r>
              <a:rPr lang="ja-JP" altLang="en-US" sz="750" b="0" i="0" dirty="0">
                <a:solidFill>
                  <a:srgbClr val="383434"/>
                </a:solidFill>
                <a:effectLst/>
                <a:latin typeface="Noto Sans JP"/>
              </a:rPr>
              <a:t>階建</a:t>
            </a:r>
            <a:r>
              <a:rPr lang="en-US" altLang="ja-JP" sz="750" b="0" i="0" dirty="0">
                <a:solidFill>
                  <a:srgbClr val="383434"/>
                </a:solidFill>
                <a:effectLst/>
                <a:latin typeface="Noto Sans JP"/>
              </a:rPr>
              <a:t>(2</a:t>
            </a:r>
            <a:r>
              <a:rPr lang="ja-JP" altLang="en-US" sz="750" b="0" i="0" dirty="0">
                <a:solidFill>
                  <a:srgbClr val="383434"/>
                </a:solidFill>
                <a:effectLst/>
                <a:latin typeface="Noto Sans JP"/>
              </a:rPr>
              <a:t>戸</a:t>
            </a:r>
            <a:r>
              <a:rPr lang="en-US" altLang="ja-JP" sz="750" b="0" i="0" dirty="0">
                <a:solidFill>
                  <a:srgbClr val="383434"/>
                </a:solidFill>
                <a:effectLst/>
                <a:latin typeface="Noto Sans JP"/>
              </a:rPr>
              <a:t>)</a:t>
            </a:r>
            <a:r>
              <a:rPr lang="ja-JP" altLang="en-US" sz="750" b="0" i="0" dirty="0">
                <a:solidFill>
                  <a:srgbClr val="383434"/>
                </a:solidFill>
                <a:effectLst/>
                <a:latin typeface="Noto Sans JP"/>
              </a:rPr>
              <a:t>●建築確認番号／第</a:t>
            </a:r>
            <a:r>
              <a:rPr lang="en-US" altLang="ja-JP" sz="750" b="0" i="0" dirty="0">
                <a:solidFill>
                  <a:srgbClr val="383434"/>
                </a:solidFill>
                <a:effectLst/>
                <a:latin typeface="Noto Sans JP"/>
              </a:rPr>
              <a:t>24WHEC</a:t>
            </a:r>
            <a:r>
              <a:rPr lang="ja-JP" altLang="en-US" sz="750" b="0" i="0" dirty="0">
                <a:solidFill>
                  <a:srgbClr val="383434"/>
                </a:solidFill>
                <a:effectLst/>
                <a:latin typeface="Noto Sans JP"/>
              </a:rPr>
              <a:t>確建三</a:t>
            </a:r>
            <a:r>
              <a:rPr lang="en-US" altLang="ja-JP" sz="750" b="0" i="0" dirty="0">
                <a:solidFill>
                  <a:srgbClr val="383434"/>
                </a:solidFill>
                <a:effectLst/>
                <a:latin typeface="Noto Sans JP"/>
              </a:rPr>
              <a:t>00381</a:t>
            </a:r>
            <a:r>
              <a:rPr lang="ja-JP" altLang="en-US" sz="750" b="0" i="0" dirty="0">
                <a:solidFill>
                  <a:srgbClr val="383434"/>
                </a:solidFill>
                <a:effectLst/>
                <a:latin typeface="Noto Sans JP"/>
              </a:rPr>
              <a:t>号他●建物完成年月／</a:t>
            </a:r>
            <a:r>
              <a:rPr lang="en-US" altLang="ja-JP" sz="750" b="0" i="0" dirty="0">
                <a:solidFill>
                  <a:srgbClr val="383434"/>
                </a:solidFill>
                <a:effectLst/>
                <a:latin typeface="Noto Sans JP"/>
              </a:rPr>
              <a:t>2024</a:t>
            </a:r>
            <a:r>
              <a:rPr lang="ja-JP" altLang="en-US" sz="750" b="0" i="0" dirty="0">
                <a:solidFill>
                  <a:srgbClr val="383434"/>
                </a:solidFill>
                <a:effectLst/>
                <a:latin typeface="Noto Sans JP"/>
              </a:rPr>
              <a:t>年</a:t>
            </a:r>
            <a:r>
              <a:rPr lang="en-US" altLang="ja-JP" sz="750" b="0" i="0" dirty="0">
                <a:solidFill>
                  <a:srgbClr val="383434"/>
                </a:solidFill>
                <a:effectLst/>
                <a:latin typeface="Noto Sans JP"/>
              </a:rPr>
              <a:t>11</a:t>
            </a:r>
            <a:r>
              <a:rPr lang="ja-JP" altLang="en-US" sz="750" b="0" i="0" dirty="0">
                <a:solidFill>
                  <a:srgbClr val="383434"/>
                </a:solidFill>
                <a:effectLst/>
                <a:latin typeface="Noto Sans JP"/>
              </a:rPr>
              <a:t>月完成済●</a:t>
            </a:r>
            <a:r>
              <a:rPr lang="ja-JP" altLang="en-US" sz="750" dirty="0">
                <a:solidFill>
                  <a:srgbClr val="000000"/>
                </a:solidFill>
                <a:latin typeface="游ゴシック" panose="020B0400000000000000" pitchFamily="50" charset="-128"/>
                <a:ea typeface="游ゴシック" panose="020B0400000000000000" pitchFamily="50" charset="-128"/>
              </a:rPr>
              <a:t>引渡し</a:t>
            </a:r>
            <a:r>
              <a:rPr lang="ja-JP" altLang="en-US" sz="750" b="0" i="0" dirty="0">
                <a:solidFill>
                  <a:srgbClr val="383434"/>
                </a:solidFill>
                <a:effectLst/>
                <a:latin typeface="Noto Sans JP"/>
              </a:rPr>
              <a:t>可能年月／即引渡可</a:t>
            </a:r>
            <a:endParaRPr kumimoji="1" lang="en-US" altLang="ja-JP" sz="750" dirty="0">
              <a:solidFill>
                <a:srgbClr val="383434"/>
              </a:solidFill>
              <a:latin typeface="Noto Sans JP"/>
            </a:endParaRPr>
          </a:p>
          <a:p>
            <a:endParaRPr kumimoji="1" lang="ja-JP" altLang="en-US" sz="750" dirty="0"/>
          </a:p>
        </p:txBody>
      </p:sp>
      <p:grpSp>
        <p:nvGrpSpPr>
          <p:cNvPr id="76" name="グループ化 75">
            <a:extLst>
              <a:ext uri="{FF2B5EF4-FFF2-40B4-BE49-F238E27FC236}">
                <a16:creationId xmlns:a16="http://schemas.microsoft.com/office/drawing/2014/main" id="{C647848A-B36B-8677-59B9-4796A61A325D}"/>
              </a:ext>
            </a:extLst>
          </p:cNvPr>
          <p:cNvGrpSpPr/>
          <p:nvPr/>
        </p:nvGrpSpPr>
        <p:grpSpPr>
          <a:xfrm>
            <a:off x="162312" y="65727"/>
            <a:ext cx="1239739" cy="246221"/>
            <a:chOff x="785351" y="1192200"/>
            <a:chExt cx="1239739" cy="246221"/>
          </a:xfrm>
        </p:grpSpPr>
        <p:sp>
          <p:nvSpPr>
            <p:cNvPr id="77" name="平行四辺形 76">
              <a:extLst>
                <a:ext uri="{FF2B5EF4-FFF2-40B4-BE49-F238E27FC236}">
                  <a16:creationId xmlns:a16="http://schemas.microsoft.com/office/drawing/2014/main" id="{17BAC687-5F5B-2FAC-6B79-6C0A7BF2DADD}"/>
                </a:ext>
              </a:extLst>
            </p:cNvPr>
            <p:cNvSpPr/>
            <p:nvPr/>
          </p:nvSpPr>
          <p:spPr>
            <a:xfrm>
              <a:off x="785352" y="1305224"/>
              <a:ext cx="797421" cy="87822"/>
            </a:xfrm>
            <a:prstGeom prst="parallelogram">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396"/>
            </a:p>
          </p:txBody>
        </p:sp>
        <p:sp>
          <p:nvSpPr>
            <p:cNvPr id="78" name="テキスト ボックス 77">
              <a:extLst>
                <a:ext uri="{FF2B5EF4-FFF2-40B4-BE49-F238E27FC236}">
                  <a16:creationId xmlns:a16="http://schemas.microsoft.com/office/drawing/2014/main" id="{39220A29-9C07-0F15-CAA2-7CFDDBB3FC52}"/>
                </a:ext>
              </a:extLst>
            </p:cNvPr>
            <p:cNvSpPr txBox="1"/>
            <p:nvPr/>
          </p:nvSpPr>
          <p:spPr>
            <a:xfrm>
              <a:off x="785351" y="1192200"/>
              <a:ext cx="1239739" cy="246221"/>
            </a:xfrm>
            <a:prstGeom prst="rect">
              <a:avLst/>
            </a:prstGeom>
            <a:noFill/>
          </p:spPr>
          <p:txBody>
            <a:bodyPr wrap="square" rtlCol="0">
              <a:spAutoFit/>
            </a:bodyPr>
            <a:lstStyle/>
            <a:p>
              <a:r>
                <a:rPr lang="ja-JP" altLang="en-US" sz="1000" b="1" dirty="0">
                  <a:solidFill>
                    <a:schemeClr val="accent2"/>
                  </a:solidFill>
                </a:rPr>
                <a:t>桑名エリア</a:t>
              </a:r>
            </a:p>
          </p:txBody>
        </p:sp>
      </p:grpSp>
      <p:grpSp>
        <p:nvGrpSpPr>
          <p:cNvPr id="79" name="グループ化 78">
            <a:extLst>
              <a:ext uri="{FF2B5EF4-FFF2-40B4-BE49-F238E27FC236}">
                <a16:creationId xmlns:a16="http://schemas.microsoft.com/office/drawing/2014/main" id="{70C41AC9-93D3-24C9-45E7-0EA3D81C210E}"/>
              </a:ext>
            </a:extLst>
          </p:cNvPr>
          <p:cNvGrpSpPr/>
          <p:nvPr/>
        </p:nvGrpSpPr>
        <p:grpSpPr>
          <a:xfrm>
            <a:off x="5468" y="1694722"/>
            <a:ext cx="1068150" cy="208579"/>
            <a:chOff x="14661" y="1066113"/>
            <a:chExt cx="1967450" cy="537609"/>
          </a:xfrm>
        </p:grpSpPr>
        <p:sp>
          <p:nvSpPr>
            <p:cNvPr id="80" name="平行四辺形 79">
              <a:extLst>
                <a:ext uri="{FF2B5EF4-FFF2-40B4-BE49-F238E27FC236}">
                  <a16:creationId xmlns:a16="http://schemas.microsoft.com/office/drawing/2014/main" id="{E91B3416-7C16-4903-CEE3-1AFC8706EED7}"/>
                </a:ext>
              </a:extLst>
            </p:cNvPr>
            <p:cNvSpPr/>
            <p:nvPr/>
          </p:nvSpPr>
          <p:spPr>
            <a:xfrm>
              <a:off x="86089" y="1371607"/>
              <a:ext cx="1546746" cy="232115"/>
            </a:xfrm>
            <a:prstGeom prst="parallelogram">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396"/>
            </a:p>
          </p:txBody>
        </p:sp>
        <p:sp>
          <p:nvSpPr>
            <p:cNvPr id="81" name="テキスト ボックス 80">
              <a:extLst>
                <a:ext uri="{FF2B5EF4-FFF2-40B4-BE49-F238E27FC236}">
                  <a16:creationId xmlns:a16="http://schemas.microsoft.com/office/drawing/2014/main" id="{B54BAFC1-C36B-C3D9-DDCF-F453F9D11195}"/>
                </a:ext>
              </a:extLst>
            </p:cNvPr>
            <p:cNvSpPr txBox="1"/>
            <p:nvPr/>
          </p:nvSpPr>
          <p:spPr>
            <a:xfrm>
              <a:off x="14661" y="1066113"/>
              <a:ext cx="1967450" cy="424290"/>
            </a:xfrm>
            <a:prstGeom prst="rect">
              <a:avLst/>
            </a:prstGeom>
            <a:noFill/>
          </p:spPr>
          <p:txBody>
            <a:bodyPr wrap="square" rtlCol="0">
              <a:spAutoFit/>
            </a:bodyPr>
            <a:lstStyle/>
            <a:p>
              <a:r>
                <a:rPr lang="ja-JP" altLang="en-US" sz="1000" b="1" dirty="0">
                  <a:solidFill>
                    <a:srgbClr val="FF0066"/>
                  </a:solidFill>
                </a:rPr>
                <a:t>四日市エリア</a:t>
              </a:r>
            </a:p>
          </p:txBody>
        </p:sp>
      </p:grpSp>
      <p:grpSp>
        <p:nvGrpSpPr>
          <p:cNvPr id="82" name="グループ化 81">
            <a:extLst>
              <a:ext uri="{FF2B5EF4-FFF2-40B4-BE49-F238E27FC236}">
                <a16:creationId xmlns:a16="http://schemas.microsoft.com/office/drawing/2014/main" id="{1AAFE7A4-8DFB-B45B-283A-2A2DDCDD7973}"/>
              </a:ext>
            </a:extLst>
          </p:cNvPr>
          <p:cNvGrpSpPr/>
          <p:nvPr/>
        </p:nvGrpSpPr>
        <p:grpSpPr>
          <a:xfrm>
            <a:off x="0" y="3775762"/>
            <a:ext cx="1014137" cy="246220"/>
            <a:chOff x="-125971" y="3897154"/>
            <a:chExt cx="1418755" cy="344460"/>
          </a:xfrm>
        </p:grpSpPr>
        <p:sp>
          <p:nvSpPr>
            <p:cNvPr id="83" name="平行四辺形 82">
              <a:extLst>
                <a:ext uri="{FF2B5EF4-FFF2-40B4-BE49-F238E27FC236}">
                  <a16:creationId xmlns:a16="http://schemas.microsoft.com/office/drawing/2014/main" id="{840CA103-DAE3-5C7A-2945-E52A10937925}"/>
                </a:ext>
              </a:extLst>
            </p:cNvPr>
            <p:cNvSpPr/>
            <p:nvPr/>
          </p:nvSpPr>
          <p:spPr>
            <a:xfrm>
              <a:off x="-75111" y="4068390"/>
              <a:ext cx="1054460" cy="112175"/>
            </a:xfrm>
            <a:prstGeom prst="parallelogram">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396"/>
            </a:p>
          </p:txBody>
        </p:sp>
        <p:sp>
          <p:nvSpPr>
            <p:cNvPr id="84" name="テキスト ボックス 83">
              <a:extLst>
                <a:ext uri="{FF2B5EF4-FFF2-40B4-BE49-F238E27FC236}">
                  <a16:creationId xmlns:a16="http://schemas.microsoft.com/office/drawing/2014/main" id="{62C294CF-D992-2ABB-7AB1-1C969A2D041B}"/>
                </a:ext>
              </a:extLst>
            </p:cNvPr>
            <p:cNvSpPr txBox="1"/>
            <p:nvPr/>
          </p:nvSpPr>
          <p:spPr>
            <a:xfrm>
              <a:off x="-125971" y="3897154"/>
              <a:ext cx="1418755" cy="344460"/>
            </a:xfrm>
            <a:prstGeom prst="rect">
              <a:avLst/>
            </a:prstGeom>
            <a:noFill/>
          </p:spPr>
          <p:txBody>
            <a:bodyPr wrap="square" rtlCol="0">
              <a:spAutoFit/>
            </a:bodyPr>
            <a:lstStyle/>
            <a:p>
              <a:r>
                <a:rPr lang="ja-JP" altLang="en-US" sz="1000" b="1" dirty="0">
                  <a:solidFill>
                    <a:schemeClr val="accent1"/>
                  </a:solidFill>
                </a:rPr>
                <a:t>鈴鹿エリア</a:t>
              </a:r>
            </a:p>
          </p:txBody>
        </p:sp>
      </p:grpSp>
      <p:grpSp>
        <p:nvGrpSpPr>
          <p:cNvPr id="85" name="グループ化 84">
            <a:extLst>
              <a:ext uri="{FF2B5EF4-FFF2-40B4-BE49-F238E27FC236}">
                <a16:creationId xmlns:a16="http://schemas.microsoft.com/office/drawing/2014/main" id="{5C6DC6CD-5C4F-A510-A104-284BF52D8768}"/>
              </a:ext>
            </a:extLst>
          </p:cNvPr>
          <p:cNvGrpSpPr/>
          <p:nvPr/>
        </p:nvGrpSpPr>
        <p:grpSpPr>
          <a:xfrm>
            <a:off x="10865" y="5794833"/>
            <a:ext cx="906326" cy="246221"/>
            <a:chOff x="1324966" y="4153187"/>
            <a:chExt cx="906326" cy="246221"/>
          </a:xfrm>
        </p:grpSpPr>
        <p:sp>
          <p:nvSpPr>
            <p:cNvPr id="86" name="平行四辺形 85">
              <a:extLst>
                <a:ext uri="{FF2B5EF4-FFF2-40B4-BE49-F238E27FC236}">
                  <a16:creationId xmlns:a16="http://schemas.microsoft.com/office/drawing/2014/main" id="{ECE7B39C-32A1-13AA-81DB-0115D1E43DC1}"/>
                </a:ext>
              </a:extLst>
            </p:cNvPr>
            <p:cNvSpPr/>
            <p:nvPr/>
          </p:nvSpPr>
          <p:spPr>
            <a:xfrm>
              <a:off x="1396181" y="4278666"/>
              <a:ext cx="544917" cy="71100"/>
            </a:xfrm>
            <a:prstGeom prst="parallelogram">
              <a:avLst/>
            </a:prstGeom>
            <a:solidFill>
              <a:srgbClr val="E2F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396"/>
            </a:p>
          </p:txBody>
        </p:sp>
        <p:sp>
          <p:nvSpPr>
            <p:cNvPr id="87" name="テキスト ボックス 86">
              <a:extLst>
                <a:ext uri="{FF2B5EF4-FFF2-40B4-BE49-F238E27FC236}">
                  <a16:creationId xmlns:a16="http://schemas.microsoft.com/office/drawing/2014/main" id="{3B0AF35E-BB28-FCE2-E9DA-5B2BD4BD607F}"/>
                </a:ext>
              </a:extLst>
            </p:cNvPr>
            <p:cNvSpPr txBox="1"/>
            <p:nvPr/>
          </p:nvSpPr>
          <p:spPr>
            <a:xfrm>
              <a:off x="1324966" y="4153187"/>
              <a:ext cx="906326" cy="246221"/>
            </a:xfrm>
            <a:prstGeom prst="rect">
              <a:avLst/>
            </a:prstGeom>
            <a:noFill/>
          </p:spPr>
          <p:txBody>
            <a:bodyPr wrap="square" rtlCol="0">
              <a:spAutoFit/>
            </a:bodyPr>
            <a:lstStyle/>
            <a:p>
              <a:r>
                <a:rPr lang="ja-JP" altLang="en-US" sz="1000" b="1" dirty="0">
                  <a:solidFill>
                    <a:schemeClr val="accent6"/>
                  </a:solidFill>
                </a:rPr>
                <a:t>津エリア</a:t>
              </a:r>
            </a:p>
          </p:txBody>
        </p:sp>
      </p:grpSp>
      <p:sp>
        <p:nvSpPr>
          <p:cNvPr id="88" name="テキスト ボックス 87">
            <a:extLst>
              <a:ext uri="{FF2B5EF4-FFF2-40B4-BE49-F238E27FC236}">
                <a16:creationId xmlns:a16="http://schemas.microsoft.com/office/drawing/2014/main" id="{5CD0BD36-BBBD-5FBD-389E-AEC519CD282B}"/>
              </a:ext>
            </a:extLst>
          </p:cNvPr>
          <p:cNvSpPr txBox="1"/>
          <p:nvPr/>
        </p:nvSpPr>
        <p:spPr>
          <a:xfrm>
            <a:off x="476720" y="313743"/>
            <a:ext cx="240319" cy="267124"/>
          </a:xfrm>
          <a:prstGeom prst="rect">
            <a:avLst/>
          </a:prstGeom>
          <a:solidFill>
            <a:schemeClr val="accent2"/>
          </a:solidFill>
        </p:spPr>
        <p:txBody>
          <a:bodyPr wrap="square" rtlCol="0">
            <a:spAutoFit/>
          </a:bodyPr>
          <a:lstStyle/>
          <a:p>
            <a:pPr algn="ctr"/>
            <a:r>
              <a:rPr lang="en-US" altLang="ja-JP" sz="1136" b="1" dirty="0">
                <a:solidFill>
                  <a:schemeClr val="bg1"/>
                </a:solidFill>
              </a:rPr>
              <a:t>1</a:t>
            </a:r>
            <a:endParaRPr lang="ja-JP" altLang="en-US" sz="1136" b="1" dirty="0">
              <a:solidFill>
                <a:schemeClr val="bg1"/>
              </a:solidFill>
            </a:endParaRPr>
          </a:p>
        </p:txBody>
      </p:sp>
      <p:sp>
        <p:nvSpPr>
          <p:cNvPr id="89" name="テキスト ボックス 88">
            <a:extLst>
              <a:ext uri="{FF2B5EF4-FFF2-40B4-BE49-F238E27FC236}">
                <a16:creationId xmlns:a16="http://schemas.microsoft.com/office/drawing/2014/main" id="{140F5912-570D-3CFA-9440-294A829E2C56}"/>
              </a:ext>
            </a:extLst>
          </p:cNvPr>
          <p:cNvSpPr txBox="1"/>
          <p:nvPr/>
        </p:nvSpPr>
        <p:spPr>
          <a:xfrm>
            <a:off x="475340" y="722515"/>
            <a:ext cx="240319" cy="267124"/>
          </a:xfrm>
          <a:prstGeom prst="rect">
            <a:avLst/>
          </a:prstGeom>
          <a:solidFill>
            <a:schemeClr val="accent2"/>
          </a:solidFill>
        </p:spPr>
        <p:txBody>
          <a:bodyPr wrap="square" rtlCol="0">
            <a:spAutoFit/>
          </a:bodyPr>
          <a:lstStyle/>
          <a:p>
            <a:pPr algn="ctr"/>
            <a:r>
              <a:rPr lang="en-US" altLang="ja-JP" sz="1136" b="1" dirty="0">
                <a:solidFill>
                  <a:schemeClr val="bg1"/>
                </a:solidFill>
              </a:rPr>
              <a:t>2</a:t>
            </a:r>
            <a:endParaRPr lang="ja-JP" altLang="en-US" sz="1136" b="1" dirty="0">
              <a:solidFill>
                <a:schemeClr val="bg1"/>
              </a:solidFill>
            </a:endParaRPr>
          </a:p>
        </p:txBody>
      </p:sp>
      <p:sp>
        <p:nvSpPr>
          <p:cNvPr id="90" name="テキスト ボックス 89">
            <a:extLst>
              <a:ext uri="{FF2B5EF4-FFF2-40B4-BE49-F238E27FC236}">
                <a16:creationId xmlns:a16="http://schemas.microsoft.com/office/drawing/2014/main" id="{43ED2C73-A9C0-7C4B-5476-3C7F29FAE215}"/>
              </a:ext>
            </a:extLst>
          </p:cNvPr>
          <p:cNvSpPr txBox="1"/>
          <p:nvPr/>
        </p:nvSpPr>
        <p:spPr>
          <a:xfrm>
            <a:off x="481483" y="1404838"/>
            <a:ext cx="240319" cy="267124"/>
          </a:xfrm>
          <a:prstGeom prst="rect">
            <a:avLst/>
          </a:prstGeom>
          <a:solidFill>
            <a:schemeClr val="accent2"/>
          </a:solidFill>
        </p:spPr>
        <p:txBody>
          <a:bodyPr wrap="square" rtlCol="0">
            <a:spAutoFit/>
          </a:bodyPr>
          <a:lstStyle/>
          <a:p>
            <a:pPr algn="ctr"/>
            <a:r>
              <a:rPr lang="en-US" altLang="ja-JP" sz="1136" b="1" dirty="0">
                <a:solidFill>
                  <a:schemeClr val="bg1"/>
                </a:solidFill>
              </a:rPr>
              <a:t>3</a:t>
            </a:r>
            <a:endParaRPr lang="ja-JP" altLang="en-US" sz="1136" b="1" dirty="0">
              <a:solidFill>
                <a:schemeClr val="bg1"/>
              </a:solidFill>
            </a:endParaRPr>
          </a:p>
        </p:txBody>
      </p:sp>
      <p:sp>
        <p:nvSpPr>
          <p:cNvPr id="91" name="テキスト ボックス 90">
            <a:extLst>
              <a:ext uri="{FF2B5EF4-FFF2-40B4-BE49-F238E27FC236}">
                <a16:creationId xmlns:a16="http://schemas.microsoft.com/office/drawing/2014/main" id="{3EC7C6D7-0D4B-9034-D2DC-3E6B3FAEF900}"/>
              </a:ext>
            </a:extLst>
          </p:cNvPr>
          <p:cNvSpPr txBox="1"/>
          <p:nvPr/>
        </p:nvSpPr>
        <p:spPr>
          <a:xfrm>
            <a:off x="475457" y="1990642"/>
            <a:ext cx="231415" cy="267124"/>
          </a:xfrm>
          <a:prstGeom prst="rect">
            <a:avLst/>
          </a:prstGeom>
          <a:solidFill>
            <a:srgbClr val="FF0066"/>
          </a:solidFill>
        </p:spPr>
        <p:txBody>
          <a:bodyPr wrap="square" rtlCol="0">
            <a:spAutoFit/>
          </a:bodyPr>
          <a:lstStyle/>
          <a:p>
            <a:pPr algn="ctr"/>
            <a:r>
              <a:rPr lang="en-US" altLang="ja-JP" sz="1136" b="1" dirty="0">
                <a:solidFill>
                  <a:schemeClr val="bg1"/>
                </a:solidFill>
              </a:rPr>
              <a:t>4</a:t>
            </a:r>
            <a:endParaRPr lang="ja-JP" altLang="en-US" sz="1136" b="1" dirty="0">
              <a:solidFill>
                <a:schemeClr val="bg1"/>
              </a:solidFill>
            </a:endParaRPr>
          </a:p>
        </p:txBody>
      </p:sp>
      <p:sp>
        <p:nvSpPr>
          <p:cNvPr id="92" name="テキスト ボックス 91">
            <a:extLst>
              <a:ext uri="{FF2B5EF4-FFF2-40B4-BE49-F238E27FC236}">
                <a16:creationId xmlns:a16="http://schemas.microsoft.com/office/drawing/2014/main" id="{FB066583-31BC-EBEC-DECA-116DB25F141E}"/>
              </a:ext>
            </a:extLst>
          </p:cNvPr>
          <p:cNvSpPr txBox="1"/>
          <p:nvPr/>
        </p:nvSpPr>
        <p:spPr>
          <a:xfrm>
            <a:off x="471400" y="3030587"/>
            <a:ext cx="249387" cy="267124"/>
          </a:xfrm>
          <a:prstGeom prst="rect">
            <a:avLst/>
          </a:prstGeom>
          <a:solidFill>
            <a:srgbClr val="FF0066"/>
          </a:solidFill>
        </p:spPr>
        <p:txBody>
          <a:bodyPr wrap="square" rtlCol="0">
            <a:spAutoFit/>
          </a:bodyPr>
          <a:lstStyle/>
          <a:p>
            <a:pPr algn="ctr"/>
            <a:r>
              <a:rPr lang="en-US" altLang="ja-JP" sz="1136" b="1" dirty="0">
                <a:solidFill>
                  <a:schemeClr val="bg1"/>
                </a:solidFill>
              </a:rPr>
              <a:t>6</a:t>
            </a:r>
            <a:endParaRPr lang="ja-JP" altLang="en-US" sz="1136" b="1" dirty="0">
              <a:solidFill>
                <a:schemeClr val="bg1"/>
              </a:solidFill>
            </a:endParaRPr>
          </a:p>
        </p:txBody>
      </p:sp>
      <p:sp>
        <p:nvSpPr>
          <p:cNvPr id="93" name="テキスト ボックス 92">
            <a:extLst>
              <a:ext uri="{FF2B5EF4-FFF2-40B4-BE49-F238E27FC236}">
                <a16:creationId xmlns:a16="http://schemas.microsoft.com/office/drawing/2014/main" id="{19C2BECE-BA8B-4572-27BF-8BD42399BDCA}"/>
              </a:ext>
            </a:extLst>
          </p:cNvPr>
          <p:cNvSpPr txBox="1"/>
          <p:nvPr/>
        </p:nvSpPr>
        <p:spPr>
          <a:xfrm>
            <a:off x="480385" y="2500865"/>
            <a:ext cx="231415" cy="267124"/>
          </a:xfrm>
          <a:prstGeom prst="rect">
            <a:avLst/>
          </a:prstGeom>
          <a:solidFill>
            <a:srgbClr val="FF0066"/>
          </a:solidFill>
        </p:spPr>
        <p:txBody>
          <a:bodyPr wrap="square" rtlCol="0">
            <a:spAutoFit/>
          </a:bodyPr>
          <a:lstStyle/>
          <a:p>
            <a:pPr algn="ctr"/>
            <a:r>
              <a:rPr lang="en-US" altLang="ja-JP" sz="1136" b="1" dirty="0">
                <a:solidFill>
                  <a:schemeClr val="bg1"/>
                </a:solidFill>
              </a:rPr>
              <a:t>5</a:t>
            </a:r>
            <a:endParaRPr lang="ja-JP" altLang="en-US" sz="1136" b="1" dirty="0">
              <a:solidFill>
                <a:schemeClr val="bg1"/>
              </a:solidFill>
            </a:endParaRPr>
          </a:p>
        </p:txBody>
      </p:sp>
      <p:sp>
        <p:nvSpPr>
          <p:cNvPr id="94" name="テキスト ボックス 93">
            <a:extLst>
              <a:ext uri="{FF2B5EF4-FFF2-40B4-BE49-F238E27FC236}">
                <a16:creationId xmlns:a16="http://schemas.microsoft.com/office/drawing/2014/main" id="{042D4847-6ABE-9457-DF5F-D5AF1014F631}"/>
              </a:ext>
            </a:extLst>
          </p:cNvPr>
          <p:cNvSpPr txBox="1"/>
          <p:nvPr/>
        </p:nvSpPr>
        <p:spPr>
          <a:xfrm>
            <a:off x="480385" y="4051768"/>
            <a:ext cx="240319" cy="267124"/>
          </a:xfrm>
          <a:prstGeom prst="rect">
            <a:avLst/>
          </a:prstGeom>
          <a:solidFill>
            <a:schemeClr val="accent1"/>
          </a:solidFill>
        </p:spPr>
        <p:txBody>
          <a:bodyPr wrap="square" rtlCol="0">
            <a:spAutoFit/>
          </a:bodyPr>
          <a:lstStyle/>
          <a:p>
            <a:pPr algn="ctr"/>
            <a:r>
              <a:rPr lang="en-US" altLang="ja-JP" sz="1136" b="1" dirty="0">
                <a:solidFill>
                  <a:schemeClr val="bg1"/>
                </a:solidFill>
              </a:rPr>
              <a:t>7</a:t>
            </a:r>
            <a:endParaRPr lang="ja-JP" altLang="en-US" sz="1136" b="1" dirty="0">
              <a:solidFill>
                <a:schemeClr val="bg1"/>
              </a:solidFill>
            </a:endParaRPr>
          </a:p>
        </p:txBody>
      </p:sp>
      <p:sp>
        <p:nvSpPr>
          <p:cNvPr id="95" name="テキスト ボックス 94">
            <a:extLst>
              <a:ext uri="{FF2B5EF4-FFF2-40B4-BE49-F238E27FC236}">
                <a16:creationId xmlns:a16="http://schemas.microsoft.com/office/drawing/2014/main" id="{1FAE4A0C-D55B-CD5A-FED5-F8A708060EAA}"/>
              </a:ext>
            </a:extLst>
          </p:cNvPr>
          <p:cNvSpPr txBox="1"/>
          <p:nvPr/>
        </p:nvSpPr>
        <p:spPr>
          <a:xfrm>
            <a:off x="475340" y="4936840"/>
            <a:ext cx="240319" cy="267124"/>
          </a:xfrm>
          <a:prstGeom prst="rect">
            <a:avLst/>
          </a:prstGeom>
          <a:solidFill>
            <a:schemeClr val="accent1"/>
          </a:solidFill>
        </p:spPr>
        <p:txBody>
          <a:bodyPr wrap="square" rtlCol="0">
            <a:spAutoFit/>
          </a:bodyPr>
          <a:lstStyle/>
          <a:p>
            <a:pPr algn="ctr"/>
            <a:r>
              <a:rPr lang="en-US" altLang="ja-JP" sz="1136" b="1" dirty="0">
                <a:solidFill>
                  <a:schemeClr val="bg1"/>
                </a:solidFill>
              </a:rPr>
              <a:t>9</a:t>
            </a:r>
            <a:endParaRPr lang="ja-JP" altLang="en-US" sz="1136" b="1" dirty="0">
              <a:solidFill>
                <a:schemeClr val="bg1"/>
              </a:solidFill>
            </a:endParaRPr>
          </a:p>
        </p:txBody>
      </p:sp>
      <p:sp>
        <p:nvSpPr>
          <p:cNvPr id="96" name="テキスト ボックス 95">
            <a:extLst>
              <a:ext uri="{FF2B5EF4-FFF2-40B4-BE49-F238E27FC236}">
                <a16:creationId xmlns:a16="http://schemas.microsoft.com/office/drawing/2014/main" id="{A68A6327-3705-FEBD-2E94-AA486694CC6E}"/>
              </a:ext>
            </a:extLst>
          </p:cNvPr>
          <p:cNvSpPr txBox="1"/>
          <p:nvPr/>
        </p:nvSpPr>
        <p:spPr>
          <a:xfrm>
            <a:off x="476101" y="4435969"/>
            <a:ext cx="240319" cy="267124"/>
          </a:xfrm>
          <a:prstGeom prst="rect">
            <a:avLst/>
          </a:prstGeom>
          <a:solidFill>
            <a:schemeClr val="accent1"/>
          </a:solidFill>
        </p:spPr>
        <p:txBody>
          <a:bodyPr wrap="square" rtlCol="0">
            <a:spAutoFit/>
          </a:bodyPr>
          <a:lstStyle/>
          <a:p>
            <a:pPr algn="ctr"/>
            <a:r>
              <a:rPr lang="en-US" altLang="ja-JP" sz="1136" b="1" dirty="0">
                <a:solidFill>
                  <a:schemeClr val="bg1"/>
                </a:solidFill>
              </a:rPr>
              <a:t>8</a:t>
            </a:r>
            <a:endParaRPr lang="ja-JP" altLang="en-US" sz="1136" b="1" dirty="0">
              <a:solidFill>
                <a:schemeClr val="bg1"/>
              </a:solidFill>
            </a:endParaRPr>
          </a:p>
        </p:txBody>
      </p:sp>
      <p:sp>
        <p:nvSpPr>
          <p:cNvPr id="97" name="テキスト ボックス 96">
            <a:extLst>
              <a:ext uri="{FF2B5EF4-FFF2-40B4-BE49-F238E27FC236}">
                <a16:creationId xmlns:a16="http://schemas.microsoft.com/office/drawing/2014/main" id="{360B701F-67DA-3C25-83EE-35556F038AA4}"/>
              </a:ext>
            </a:extLst>
          </p:cNvPr>
          <p:cNvSpPr txBox="1"/>
          <p:nvPr/>
        </p:nvSpPr>
        <p:spPr>
          <a:xfrm>
            <a:off x="352102" y="5446013"/>
            <a:ext cx="374882" cy="246221"/>
          </a:xfrm>
          <a:prstGeom prst="rect">
            <a:avLst/>
          </a:prstGeom>
          <a:solidFill>
            <a:schemeClr val="accent1"/>
          </a:solidFill>
        </p:spPr>
        <p:txBody>
          <a:bodyPr wrap="square" rtlCol="0">
            <a:spAutoFit/>
          </a:bodyPr>
          <a:lstStyle/>
          <a:p>
            <a:pPr algn="ctr"/>
            <a:r>
              <a:rPr lang="en-US" altLang="ja-JP" sz="1000" b="1" dirty="0">
                <a:solidFill>
                  <a:schemeClr val="bg1"/>
                </a:solidFill>
              </a:rPr>
              <a:t>10</a:t>
            </a:r>
          </a:p>
        </p:txBody>
      </p:sp>
      <p:sp>
        <p:nvSpPr>
          <p:cNvPr id="98" name="テキスト ボックス 97">
            <a:extLst>
              <a:ext uri="{FF2B5EF4-FFF2-40B4-BE49-F238E27FC236}">
                <a16:creationId xmlns:a16="http://schemas.microsoft.com/office/drawing/2014/main" id="{E1175A0E-61BC-C38E-C1FC-BD7F3542ADD1}"/>
              </a:ext>
            </a:extLst>
          </p:cNvPr>
          <p:cNvSpPr txBox="1"/>
          <p:nvPr/>
        </p:nvSpPr>
        <p:spPr>
          <a:xfrm>
            <a:off x="353668" y="7187958"/>
            <a:ext cx="374882" cy="246221"/>
          </a:xfrm>
          <a:prstGeom prst="rect">
            <a:avLst/>
          </a:prstGeom>
          <a:solidFill>
            <a:schemeClr val="accent6"/>
          </a:solidFill>
        </p:spPr>
        <p:txBody>
          <a:bodyPr wrap="square" rtlCol="0">
            <a:spAutoFit/>
          </a:bodyPr>
          <a:lstStyle/>
          <a:p>
            <a:pPr algn="ctr"/>
            <a:r>
              <a:rPr lang="en-US" altLang="ja-JP" sz="1000" b="1" dirty="0">
                <a:solidFill>
                  <a:schemeClr val="bg1"/>
                </a:solidFill>
              </a:rPr>
              <a:t>12</a:t>
            </a:r>
          </a:p>
        </p:txBody>
      </p:sp>
      <p:sp>
        <p:nvSpPr>
          <p:cNvPr id="99" name="テキスト ボックス 98">
            <a:extLst>
              <a:ext uri="{FF2B5EF4-FFF2-40B4-BE49-F238E27FC236}">
                <a16:creationId xmlns:a16="http://schemas.microsoft.com/office/drawing/2014/main" id="{4CA2369A-4C5E-2BA9-F056-9D58890AFA54}"/>
              </a:ext>
            </a:extLst>
          </p:cNvPr>
          <p:cNvSpPr txBox="1"/>
          <p:nvPr/>
        </p:nvSpPr>
        <p:spPr>
          <a:xfrm>
            <a:off x="336165" y="6055605"/>
            <a:ext cx="374882" cy="246221"/>
          </a:xfrm>
          <a:prstGeom prst="rect">
            <a:avLst/>
          </a:prstGeom>
          <a:solidFill>
            <a:schemeClr val="accent6"/>
          </a:solidFill>
        </p:spPr>
        <p:txBody>
          <a:bodyPr wrap="square" rtlCol="0">
            <a:spAutoFit/>
          </a:bodyPr>
          <a:lstStyle/>
          <a:p>
            <a:pPr algn="ctr"/>
            <a:r>
              <a:rPr lang="en-US" altLang="ja-JP" sz="1000" b="1" dirty="0">
                <a:solidFill>
                  <a:schemeClr val="bg1"/>
                </a:solidFill>
              </a:rPr>
              <a:t>11</a:t>
            </a:r>
          </a:p>
        </p:txBody>
      </p:sp>
      <p:sp>
        <p:nvSpPr>
          <p:cNvPr id="100" name="テキスト ボックス 99">
            <a:extLst>
              <a:ext uri="{FF2B5EF4-FFF2-40B4-BE49-F238E27FC236}">
                <a16:creationId xmlns:a16="http://schemas.microsoft.com/office/drawing/2014/main" id="{879C5B3E-5C14-E847-7291-A0EC8DB130B4}"/>
              </a:ext>
            </a:extLst>
          </p:cNvPr>
          <p:cNvSpPr txBox="1"/>
          <p:nvPr/>
        </p:nvSpPr>
        <p:spPr>
          <a:xfrm>
            <a:off x="352102" y="7707883"/>
            <a:ext cx="374882" cy="246221"/>
          </a:xfrm>
          <a:prstGeom prst="rect">
            <a:avLst/>
          </a:prstGeom>
          <a:solidFill>
            <a:schemeClr val="accent6"/>
          </a:solidFill>
        </p:spPr>
        <p:txBody>
          <a:bodyPr wrap="square" rtlCol="0">
            <a:spAutoFit/>
          </a:bodyPr>
          <a:lstStyle/>
          <a:p>
            <a:pPr algn="ctr"/>
            <a:r>
              <a:rPr lang="en-US" altLang="ja-JP" sz="1000" b="1" dirty="0">
                <a:solidFill>
                  <a:schemeClr val="bg1"/>
                </a:solidFill>
              </a:rPr>
              <a:t>13</a:t>
            </a:r>
          </a:p>
        </p:txBody>
      </p:sp>
      <p:sp>
        <p:nvSpPr>
          <p:cNvPr id="101" name="テキスト ボックス 100">
            <a:extLst>
              <a:ext uri="{FF2B5EF4-FFF2-40B4-BE49-F238E27FC236}">
                <a16:creationId xmlns:a16="http://schemas.microsoft.com/office/drawing/2014/main" id="{F878DA02-30AF-5BB8-6C74-FB3831CB8D5D}"/>
              </a:ext>
            </a:extLst>
          </p:cNvPr>
          <p:cNvSpPr txBox="1"/>
          <p:nvPr/>
        </p:nvSpPr>
        <p:spPr>
          <a:xfrm>
            <a:off x="343917" y="8230332"/>
            <a:ext cx="374882" cy="246221"/>
          </a:xfrm>
          <a:prstGeom prst="rect">
            <a:avLst/>
          </a:prstGeom>
          <a:solidFill>
            <a:schemeClr val="accent6"/>
          </a:solidFill>
        </p:spPr>
        <p:txBody>
          <a:bodyPr wrap="square" rtlCol="0">
            <a:spAutoFit/>
          </a:bodyPr>
          <a:lstStyle/>
          <a:p>
            <a:pPr algn="ctr"/>
            <a:r>
              <a:rPr lang="en-US" altLang="ja-JP" sz="1000" b="1" dirty="0">
                <a:solidFill>
                  <a:schemeClr val="bg1"/>
                </a:solidFill>
              </a:rPr>
              <a:t>14</a:t>
            </a:r>
          </a:p>
        </p:txBody>
      </p:sp>
      <p:sp>
        <p:nvSpPr>
          <p:cNvPr id="102" name="テキスト ボックス 101">
            <a:extLst>
              <a:ext uri="{FF2B5EF4-FFF2-40B4-BE49-F238E27FC236}">
                <a16:creationId xmlns:a16="http://schemas.microsoft.com/office/drawing/2014/main" id="{5F45EB17-D167-4886-D489-B4F092139850}"/>
              </a:ext>
            </a:extLst>
          </p:cNvPr>
          <p:cNvSpPr txBox="1"/>
          <p:nvPr/>
        </p:nvSpPr>
        <p:spPr>
          <a:xfrm>
            <a:off x="344143" y="8770390"/>
            <a:ext cx="374882" cy="246221"/>
          </a:xfrm>
          <a:prstGeom prst="rect">
            <a:avLst/>
          </a:prstGeom>
          <a:solidFill>
            <a:schemeClr val="accent6"/>
          </a:solidFill>
        </p:spPr>
        <p:txBody>
          <a:bodyPr wrap="square" rtlCol="0">
            <a:spAutoFit/>
          </a:bodyPr>
          <a:lstStyle/>
          <a:p>
            <a:pPr algn="ctr"/>
            <a:r>
              <a:rPr lang="en-US" altLang="ja-JP" sz="1000" b="1" dirty="0">
                <a:solidFill>
                  <a:schemeClr val="bg1"/>
                </a:solidFill>
              </a:rPr>
              <a:t>15</a:t>
            </a:r>
          </a:p>
        </p:txBody>
      </p:sp>
      <p:sp>
        <p:nvSpPr>
          <p:cNvPr id="2" name="テキスト ボックス 1">
            <a:extLst>
              <a:ext uri="{FF2B5EF4-FFF2-40B4-BE49-F238E27FC236}">
                <a16:creationId xmlns:a16="http://schemas.microsoft.com/office/drawing/2014/main" id="{3325D047-4FBC-7ED2-D345-F1013263B1A0}"/>
              </a:ext>
            </a:extLst>
          </p:cNvPr>
          <p:cNvSpPr txBox="1"/>
          <p:nvPr/>
        </p:nvSpPr>
        <p:spPr>
          <a:xfrm>
            <a:off x="726985" y="7107676"/>
            <a:ext cx="14357777" cy="553998"/>
          </a:xfrm>
          <a:prstGeom prst="rect">
            <a:avLst/>
          </a:prstGeom>
          <a:noFill/>
        </p:spPr>
        <p:txBody>
          <a:bodyPr wrap="square" rtlCol="0">
            <a:spAutoFit/>
          </a:bodyPr>
          <a:lstStyle/>
          <a:p>
            <a:r>
              <a:rPr lang="ja-JP" altLang="en-US" sz="750" dirty="0"/>
              <a:t>■セキュレア久居持川町 全体物件概要●交通／近鉄名古屋線「久居」駅まで津市コミュニティバス約</a:t>
            </a:r>
            <a:r>
              <a:rPr lang="en-US" altLang="ja-JP" sz="750" dirty="0"/>
              <a:t>9</a:t>
            </a:r>
            <a:r>
              <a:rPr lang="ja-JP" altLang="en-US" sz="750" dirty="0"/>
              <a:t>分</a:t>
            </a:r>
            <a:r>
              <a:rPr lang="en-US" altLang="ja-JP" sz="750" dirty="0"/>
              <a:t>(</a:t>
            </a:r>
            <a:r>
              <a:rPr lang="ja-JP" altLang="en-US" sz="750" dirty="0"/>
              <a:t>徒歩</a:t>
            </a:r>
            <a:r>
              <a:rPr lang="en-US" altLang="ja-JP" sz="750" dirty="0"/>
              <a:t>2</a:t>
            </a:r>
            <a:r>
              <a:rPr lang="ja-JP" altLang="en-US" sz="750" dirty="0"/>
              <a:t>～</a:t>
            </a:r>
            <a:r>
              <a:rPr lang="en-US" altLang="ja-JP" sz="750" dirty="0"/>
              <a:t>3</a:t>
            </a:r>
            <a:r>
              <a:rPr lang="ja-JP" altLang="en-US" sz="750" dirty="0"/>
              <a:t>分の「相川町集会所」バス停乗車</a:t>
            </a:r>
            <a:r>
              <a:rPr lang="en-US" altLang="ja-JP" sz="750" dirty="0"/>
              <a:t>)</a:t>
            </a:r>
            <a:r>
              <a:rPr lang="ja-JP" altLang="en-US" sz="750" dirty="0"/>
              <a:t>●総戸数／</a:t>
            </a:r>
            <a:r>
              <a:rPr lang="en-US" altLang="ja-JP" sz="750" dirty="0"/>
              <a:t>4</a:t>
            </a:r>
            <a:r>
              <a:rPr lang="ja-JP" altLang="en-US" sz="750" dirty="0"/>
              <a:t>戸●用途地域／第一種住居地域●道路の幅員／</a:t>
            </a:r>
            <a:r>
              <a:rPr lang="en-US" altLang="ja-JP" sz="750" dirty="0"/>
              <a:t>4.4</a:t>
            </a:r>
            <a:r>
              <a:rPr lang="ja-JP" altLang="en-US" sz="750" dirty="0"/>
              <a:t>ｍ、</a:t>
            </a:r>
            <a:r>
              <a:rPr lang="en-US" altLang="ja-JP" sz="750" dirty="0"/>
              <a:t>8.0</a:t>
            </a:r>
            <a:r>
              <a:rPr lang="ja-JP" altLang="en-US" sz="750" dirty="0"/>
              <a:t>ｍ</a:t>
            </a:r>
            <a:r>
              <a:rPr lang="en-US" altLang="ja-JP" sz="750" dirty="0"/>
              <a:t>(</a:t>
            </a:r>
            <a:r>
              <a:rPr lang="ja-JP" altLang="en-US" sz="750" dirty="0"/>
              <a:t>アスファルト舗装</a:t>
            </a:r>
            <a:r>
              <a:rPr lang="en-US" altLang="ja-JP" sz="750" dirty="0"/>
              <a:t>)</a:t>
            </a:r>
            <a:r>
              <a:rPr lang="ja-JP" altLang="en-US" sz="750" dirty="0"/>
              <a:t>●私道負担／なし●設備等の概要／電気：中部電力ミライズ</a:t>
            </a:r>
            <a:r>
              <a:rPr lang="en-US" altLang="ja-JP" sz="750" dirty="0"/>
              <a:t>(</a:t>
            </a:r>
            <a:r>
              <a:rPr lang="ja-JP" altLang="en-US" sz="750" dirty="0"/>
              <a:t>他の小売電気事業者の選択も可能です</a:t>
            </a:r>
            <a:r>
              <a:rPr lang="en-US" altLang="ja-JP" sz="750" dirty="0"/>
              <a:t>)</a:t>
            </a:r>
            <a:r>
              <a:rPr lang="ja-JP" altLang="en-US" sz="750" dirty="0"/>
              <a:t>、ガス：オール電化の為なし、水道：市営水道、下水：公共下水道●取引態様／売主：大和ハウス工業株式会社</a:t>
            </a:r>
            <a:endParaRPr lang="en-US" altLang="ja-JP" sz="750" dirty="0"/>
          </a:p>
          <a:p>
            <a:r>
              <a:rPr lang="ja-JP" altLang="en-US" sz="750" dirty="0"/>
              <a:t>■セキュレア久居持川町 分譲住宅概要●所在地／三重県津市久居持川町字持川町</a:t>
            </a:r>
            <a:r>
              <a:rPr lang="en-US" altLang="ja-JP" sz="750" dirty="0"/>
              <a:t>2268</a:t>
            </a:r>
            <a:r>
              <a:rPr lang="ja-JP" altLang="en-US" sz="750" dirty="0"/>
              <a:t>番</a:t>
            </a:r>
            <a:r>
              <a:rPr lang="en-US" altLang="ja-JP" sz="750" dirty="0"/>
              <a:t>5</a:t>
            </a:r>
            <a:r>
              <a:rPr lang="ja-JP" altLang="en-US" sz="750" dirty="0"/>
              <a:t>他●販売戸数／</a:t>
            </a:r>
            <a:r>
              <a:rPr lang="en-US" altLang="ja-JP" sz="750" dirty="0"/>
              <a:t>3</a:t>
            </a:r>
            <a:r>
              <a:rPr lang="ja-JP" altLang="en-US" sz="750" dirty="0"/>
              <a:t>戸●敷地面積／</a:t>
            </a:r>
            <a:r>
              <a:rPr lang="en-US" altLang="ja-JP" sz="750" dirty="0"/>
              <a:t>170.60</a:t>
            </a:r>
            <a:r>
              <a:rPr lang="ja-JP" altLang="en-US" sz="750" dirty="0"/>
              <a:t>㎡</a:t>
            </a:r>
            <a:r>
              <a:rPr lang="en-US" altLang="ja-JP" sz="750" dirty="0"/>
              <a:t>(3</a:t>
            </a:r>
            <a:r>
              <a:rPr lang="ja-JP" altLang="en-US" sz="750" dirty="0"/>
              <a:t>号地</a:t>
            </a:r>
            <a:r>
              <a:rPr lang="en-US" altLang="ja-JP" sz="750" dirty="0"/>
              <a:t>)</a:t>
            </a:r>
            <a:r>
              <a:rPr lang="ja-JP" altLang="en-US" sz="750" dirty="0"/>
              <a:t>～</a:t>
            </a:r>
            <a:r>
              <a:rPr lang="en-US" altLang="ja-JP" sz="750" dirty="0"/>
              <a:t>185.24</a:t>
            </a:r>
            <a:r>
              <a:rPr lang="ja-JP" altLang="en-US" sz="750" dirty="0"/>
              <a:t>㎡</a:t>
            </a:r>
            <a:r>
              <a:rPr lang="en-US" altLang="ja-JP" sz="750" dirty="0"/>
              <a:t>(4</a:t>
            </a:r>
            <a:r>
              <a:rPr lang="ja-JP" altLang="en-US" sz="750" dirty="0"/>
              <a:t>号地</a:t>
            </a:r>
            <a:r>
              <a:rPr lang="en-US" altLang="ja-JP" sz="750" dirty="0"/>
              <a:t>)</a:t>
            </a:r>
            <a:r>
              <a:rPr lang="ja-JP" altLang="en-US" sz="750" dirty="0"/>
              <a:t>●建物面積／</a:t>
            </a:r>
            <a:r>
              <a:rPr lang="en-US" altLang="ja-JP" sz="750" dirty="0"/>
              <a:t>109.64</a:t>
            </a:r>
            <a:r>
              <a:rPr lang="ja-JP" altLang="en-US" sz="750" dirty="0"/>
              <a:t>㎡</a:t>
            </a:r>
            <a:r>
              <a:rPr lang="en-US" altLang="ja-JP" sz="750" dirty="0"/>
              <a:t>(1</a:t>
            </a:r>
            <a:r>
              <a:rPr lang="ja-JP" altLang="en-US" sz="750" dirty="0"/>
              <a:t>・</a:t>
            </a:r>
            <a:r>
              <a:rPr lang="en-US" altLang="ja-JP" sz="750" dirty="0"/>
              <a:t>4</a:t>
            </a:r>
            <a:r>
              <a:rPr lang="ja-JP" altLang="en-US" sz="750" dirty="0"/>
              <a:t>号地</a:t>
            </a:r>
            <a:r>
              <a:rPr lang="en-US" altLang="ja-JP" sz="750" dirty="0"/>
              <a:t>)</a:t>
            </a:r>
            <a:r>
              <a:rPr lang="ja-JP" altLang="en-US" sz="750" dirty="0"/>
              <a:t>・</a:t>
            </a:r>
            <a:r>
              <a:rPr lang="en-US" altLang="ja-JP" sz="750" dirty="0"/>
              <a:t>111.30</a:t>
            </a:r>
            <a:r>
              <a:rPr lang="ja-JP" altLang="en-US" sz="750" dirty="0"/>
              <a:t>㎡</a:t>
            </a:r>
            <a:r>
              <a:rPr lang="en-US" altLang="ja-JP" sz="750" dirty="0"/>
              <a:t>(3</a:t>
            </a:r>
            <a:r>
              <a:rPr lang="ja-JP" altLang="en-US" sz="750" dirty="0"/>
              <a:t>号地</a:t>
            </a:r>
            <a:r>
              <a:rPr lang="en-US" altLang="ja-JP" sz="750" dirty="0"/>
              <a:t>)</a:t>
            </a:r>
            <a:r>
              <a:rPr lang="ja-JP" altLang="en-US" sz="750" dirty="0"/>
              <a:t>●販売価格</a:t>
            </a:r>
            <a:r>
              <a:rPr lang="en-US" altLang="ja-JP" sz="750" dirty="0"/>
              <a:t>(</a:t>
            </a:r>
            <a:r>
              <a:rPr lang="ja-JP" altLang="en-US" sz="750" dirty="0"/>
              <a:t>税込</a:t>
            </a:r>
            <a:r>
              <a:rPr lang="en-US" altLang="ja-JP" sz="750" dirty="0"/>
              <a:t>)</a:t>
            </a:r>
            <a:r>
              <a:rPr lang="ja-JP" altLang="en-US" sz="750" dirty="0"/>
              <a:t>／</a:t>
            </a:r>
            <a:r>
              <a:rPr lang="en-US" altLang="ja-JP" sz="750" dirty="0"/>
              <a:t>3,980</a:t>
            </a:r>
            <a:r>
              <a:rPr lang="ja-JP" altLang="en-US" sz="750" dirty="0"/>
              <a:t>万円</a:t>
            </a:r>
            <a:r>
              <a:rPr lang="en-US" altLang="ja-JP" sz="750" dirty="0"/>
              <a:t>(1</a:t>
            </a:r>
            <a:r>
              <a:rPr lang="ja-JP" altLang="en-US" sz="750" dirty="0"/>
              <a:t>号地</a:t>
            </a:r>
            <a:r>
              <a:rPr lang="en-US" altLang="ja-JP" sz="750" dirty="0"/>
              <a:t>)</a:t>
            </a:r>
            <a:r>
              <a:rPr lang="ja-JP" altLang="en-US" sz="750" dirty="0"/>
              <a:t>～</a:t>
            </a:r>
            <a:r>
              <a:rPr lang="en-US" altLang="ja-JP" sz="750" dirty="0"/>
              <a:t>4,680</a:t>
            </a:r>
            <a:r>
              <a:rPr lang="ja-JP" altLang="en-US" sz="750" dirty="0"/>
              <a:t>万円</a:t>
            </a:r>
            <a:r>
              <a:rPr lang="en-US" altLang="ja-JP" sz="750" dirty="0"/>
              <a:t>(3</a:t>
            </a:r>
            <a:r>
              <a:rPr lang="ja-JP" altLang="en-US" sz="750" dirty="0"/>
              <a:t>号地</a:t>
            </a:r>
            <a:r>
              <a:rPr lang="en-US" altLang="ja-JP" sz="750" dirty="0"/>
              <a:t>)</a:t>
            </a:r>
            <a:r>
              <a:rPr lang="ja-JP" altLang="en-US" sz="750" dirty="0"/>
              <a:t>●建築構造／軽量鉄骨</a:t>
            </a:r>
            <a:r>
              <a:rPr lang="en-US" altLang="ja-JP" sz="750" dirty="0"/>
              <a:t>2</a:t>
            </a:r>
            <a:r>
              <a:rPr lang="ja-JP" altLang="en-US" sz="750" dirty="0"/>
              <a:t>階建</a:t>
            </a:r>
            <a:r>
              <a:rPr lang="en-US" altLang="ja-JP" sz="750" dirty="0"/>
              <a:t>(3</a:t>
            </a:r>
            <a:r>
              <a:rPr lang="ja-JP" altLang="en-US" sz="750" dirty="0"/>
              <a:t>戸</a:t>
            </a:r>
            <a:r>
              <a:rPr lang="en-US" altLang="ja-JP" sz="750" dirty="0"/>
              <a:t>)</a:t>
            </a:r>
            <a:r>
              <a:rPr lang="ja-JP" altLang="en-US" sz="750" dirty="0"/>
              <a:t>●建築確認番号／第</a:t>
            </a:r>
            <a:r>
              <a:rPr lang="en-US" altLang="ja-JP" sz="750" dirty="0"/>
              <a:t>24WHEC</a:t>
            </a:r>
            <a:r>
              <a:rPr lang="ja-JP" altLang="en-US" sz="750" dirty="0"/>
              <a:t>確三</a:t>
            </a:r>
            <a:r>
              <a:rPr lang="en-US" altLang="ja-JP" sz="750" dirty="0"/>
              <a:t>00158</a:t>
            </a:r>
            <a:r>
              <a:rPr lang="ja-JP" altLang="en-US" sz="750" dirty="0"/>
              <a:t>号他●建物完成年月／</a:t>
            </a:r>
            <a:r>
              <a:rPr lang="en-US" altLang="ja-JP" sz="750" dirty="0"/>
              <a:t>2024</a:t>
            </a:r>
            <a:r>
              <a:rPr lang="ja-JP" altLang="en-US" sz="750" dirty="0"/>
              <a:t>年</a:t>
            </a:r>
            <a:r>
              <a:rPr lang="en-US" altLang="ja-JP" sz="750" dirty="0"/>
              <a:t>7</a:t>
            </a:r>
            <a:r>
              <a:rPr lang="ja-JP" altLang="en-US" sz="750" dirty="0"/>
              <a:t>月完成済</a:t>
            </a:r>
            <a:r>
              <a:rPr lang="en-US" altLang="ja-JP" sz="750" dirty="0"/>
              <a:t>(3</a:t>
            </a:r>
            <a:r>
              <a:rPr lang="ja-JP" altLang="en-US" sz="750" dirty="0"/>
              <a:t>戸</a:t>
            </a:r>
            <a:r>
              <a:rPr lang="en-US" altLang="ja-JP" sz="750" dirty="0"/>
              <a:t>)</a:t>
            </a:r>
            <a:r>
              <a:rPr lang="ja-JP" altLang="en-US" sz="750" dirty="0"/>
              <a:t>●</a:t>
            </a:r>
            <a:r>
              <a:rPr lang="ja-JP" altLang="en-US" sz="750" dirty="0">
                <a:solidFill>
                  <a:srgbClr val="000000"/>
                </a:solidFill>
                <a:latin typeface="游ゴシック" panose="020B0400000000000000" pitchFamily="50" charset="-128"/>
                <a:ea typeface="游ゴシック" panose="020B0400000000000000" pitchFamily="50" charset="-128"/>
              </a:rPr>
              <a:t>引渡し</a:t>
            </a:r>
            <a:r>
              <a:rPr lang="ja-JP" altLang="en-US" sz="750" dirty="0"/>
              <a:t>可能年月／即引渡可</a:t>
            </a:r>
            <a:r>
              <a:rPr lang="en-US" altLang="ja-JP" sz="750" dirty="0"/>
              <a:t>(3</a:t>
            </a:r>
            <a:r>
              <a:rPr lang="ja-JP" altLang="en-US" sz="750" dirty="0"/>
              <a:t>戸</a:t>
            </a:r>
            <a:r>
              <a:rPr lang="en-US" altLang="ja-JP" sz="750" dirty="0"/>
              <a:t>)</a:t>
            </a:r>
          </a:p>
        </p:txBody>
      </p:sp>
    </p:spTree>
    <p:extLst>
      <p:ext uri="{BB962C8B-B14F-4D97-AF65-F5344CB8AC3E}">
        <p14:creationId xmlns:p14="http://schemas.microsoft.com/office/powerpoint/2010/main" val="23198042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3796</TotalTime>
  <Words>4640</Words>
  <Application>Microsoft Office PowerPoint</Application>
  <PresentationFormat>ユーザー設定</PresentationFormat>
  <Paragraphs>124</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Noto Sans JP</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田守　加奈</dc:creator>
  <cp:lastModifiedBy>Kotoge Asako/小峠 亜佐子/ＪＦＥライフ</cp:lastModifiedBy>
  <cp:revision>40</cp:revision>
  <cp:lastPrinted>2025-02-27T02:06:07Z</cp:lastPrinted>
  <dcterms:created xsi:type="dcterms:W3CDTF">2024-10-21T02:27:08Z</dcterms:created>
  <dcterms:modified xsi:type="dcterms:W3CDTF">2025-03-04T00:07:22Z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テーマ:8</vt:lpwstr>
  </property>
  <property fmtid="{D5CDD505-2E9C-101B-9397-08002B2CF9AE}" pid="3" name="ClassificationContentMarkingFooterText">
    <vt:lpwstr>Confidential</vt:lpwstr>
  </property>
  <property fmtid="{D5CDD505-2E9C-101B-9397-08002B2CF9AE}" pid="4" name="MSIP_Label_bb313929-e9c4-48cb-bec8-1c8404fadbed_Enabled">
    <vt:lpwstr>true</vt:lpwstr>
  </property>
  <property fmtid="{D5CDD505-2E9C-101B-9397-08002B2CF9AE}" pid="5" name="MSIP_Label_bb313929-e9c4-48cb-bec8-1c8404fadbed_SetDate">
    <vt:lpwstr>2024-10-24T05:23:19Z</vt:lpwstr>
  </property>
  <property fmtid="{D5CDD505-2E9C-101B-9397-08002B2CF9AE}" pid="6" name="MSIP_Label_bb313929-e9c4-48cb-bec8-1c8404fadbed_Method">
    <vt:lpwstr>Privileged</vt:lpwstr>
  </property>
  <property fmtid="{D5CDD505-2E9C-101B-9397-08002B2CF9AE}" pid="7" name="MSIP_Label_bb313929-e9c4-48cb-bec8-1c8404fadbed_Name">
    <vt:lpwstr>一般公開</vt:lpwstr>
  </property>
  <property fmtid="{D5CDD505-2E9C-101B-9397-08002B2CF9AE}" pid="8" name="MSIP_Label_bb313929-e9c4-48cb-bec8-1c8404fadbed_SiteId">
    <vt:lpwstr>e7b9c1d5-0d8a-4ce9-84f5-a3b79615e52e</vt:lpwstr>
  </property>
  <property fmtid="{D5CDD505-2E9C-101B-9397-08002B2CF9AE}" pid="9" name="MSIP_Label_bb313929-e9c4-48cb-bec8-1c8404fadbed_ActionId">
    <vt:lpwstr>d95bfeef-94ff-46df-8268-0b091b652058</vt:lpwstr>
  </property>
  <property fmtid="{D5CDD505-2E9C-101B-9397-08002B2CF9AE}" pid="10" name="MSIP_Label_bb313929-e9c4-48cb-bec8-1c8404fadbed_ContentBits">
    <vt:lpwstr>0</vt:lpwstr>
  </property>
</Properties>
</file>